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Lora" charset="1" panose="00000500000000000000"/>
      <p:regular r:id="rId19"/>
    </p:embeddedFont>
    <p:embeddedFont>
      <p:font typeface="Lora Bold" charset="1" panose="00000800000000000000"/>
      <p:regular r:id="rId20"/>
    </p:embeddedFont>
    <p:embeddedFont>
      <p:font typeface="Lora Bold Italics" charset="1" panose="00000800000000000000"/>
      <p:regular r:id="rId21"/>
    </p:embeddedFont>
    <p:embeddedFont>
      <p:font typeface="Source Han Sans JP" charset="1" panose="020B0400000000000000"/>
      <p:regular r:id="rId22"/>
    </p:embeddedFont>
    <p:embeddedFont>
      <p:font typeface="Source Han Sans JP Bold" charset="1" panose="020B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4.png" Type="http://schemas.openxmlformats.org/officeDocument/2006/relationships/image"/><Relationship Id="rId15" Target="../media/image25.svg" Type="http://schemas.openxmlformats.org/officeDocument/2006/relationships/image"/><Relationship Id="rId16" Target="../media/image26.png" Type="http://schemas.openxmlformats.org/officeDocument/2006/relationships/image"/><Relationship Id="rId17" Target="../media/image27.svg" Type="http://schemas.openxmlformats.org/officeDocument/2006/relationships/image"/><Relationship Id="rId18" Target="../media/image28.png" Type="http://schemas.openxmlformats.org/officeDocument/2006/relationships/image"/><Relationship Id="rId19" Target="../media/image29.svg" Type="http://schemas.openxmlformats.org/officeDocument/2006/relationships/image"/><Relationship Id="rId2" Target="../media/image12.png" Type="http://schemas.openxmlformats.org/officeDocument/2006/relationships/image"/><Relationship Id="rId20" Target="../media/image30.png" Type="http://schemas.openxmlformats.org/officeDocument/2006/relationships/image"/><Relationship Id="rId21" Target="../media/image31.svg" Type="http://schemas.openxmlformats.org/officeDocument/2006/relationships/image"/><Relationship Id="rId22" Target="../media/image32.png" Type="http://schemas.openxmlformats.org/officeDocument/2006/relationships/image"/><Relationship Id="rId23" Target="../media/image33.svg" Type="http://schemas.openxmlformats.org/officeDocument/2006/relationships/image"/><Relationship Id="rId24" Target="../media/image34.png" Type="http://schemas.openxmlformats.org/officeDocument/2006/relationships/image"/><Relationship Id="rId25" Target="../media/image35.svg" Type="http://schemas.openxmlformats.org/officeDocument/2006/relationships/image"/><Relationship Id="rId26" Target="../media/image36.png" Type="http://schemas.openxmlformats.org/officeDocument/2006/relationships/image"/><Relationship Id="rId27" Target="../media/image37.svg" Type="http://schemas.openxmlformats.org/officeDocument/2006/relationships/image"/><Relationship Id="rId28" Target="../media/image38.png" Type="http://schemas.openxmlformats.org/officeDocument/2006/relationships/image"/><Relationship Id="rId29" Target="../media/image39.svg" Type="http://schemas.openxmlformats.org/officeDocument/2006/relationships/image"/><Relationship Id="rId3" Target="../media/image13.svg" Type="http://schemas.openxmlformats.org/officeDocument/2006/relationships/image"/><Relationship Id="rId30" Target="../media/image40.png" Type="http://schemas.openxmlformats.org/officeDocument/2006/relationships/image"/><Relationship Id="rId31" Target="../media/image41.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1047155" y="2360265"/>
            <a:ext cx="3332410" cy="2082701"/>
            <a:chOff x="0" y="0"/>
            <a:chExt cx="4443213" cy="2776935"/>
          </a:xfrm>
        </p:grpSpPr>
        <p:sp>
          <p:nvSpPr>
            <p:cNvPr name="Freeform 7" id="7" descr="preencoded.png"/>
            <p:cNvSpPr/>
            <p:nvPr/>
          </p:nvSpPr>
          <p:spPr>
            <a:xfrm flipH="false" flipV="false" rot="0">
              <a:off x="0" y="0"/>
              <a:ext cx="4443222" cy="2776982"/>
            </a:xfrm>
            <a:custGeom>
              <a:avLst/>
              <a:gdLst/>
              <a:ahLst/>
              <a:cxnLst/>
              <a:rect r="r" b="b" t="t" l="l"/>
              <a:pathLst>
                <a:path h="2776982" w="4443222">
                  <a:moveTo>
                    <a:pt x="0" y="0"/>
                  </a:moveTo>
                  <a:lnTo>
                    <a:pt x="4443222" y="0"/>
                  </a:lnTo>
                  <a:lnTo>
                    <a:pt x="4443222" y="2776982"/>
                  </a:lnTo>
                  <a:lnTo>
                    <a:pt x="0" y="2776982"/>
                  </a:lnTo>
                  <a:lnTo>
                    <a:pt x="0" y="0"/>
                  </a:lnTo>
                  <a:close/>
                </a:path>
              </a:pathLst>
            </a:custGeom>
            <a:blipFill>
              <a:blip r:embed="rId2"/>
              <a:stretch>
                <a:fillRect l="0" t="-58" r="0" b="-56"/>
              </a:stretch>
            </a:blipFill>
          </p:spPr>
        </p:sp>
      </p:grpSp>
      <p:sp>
        <p:nvSpPr>
          <p:cNvPr name="TextBox 8" id="8"/>
          <p:cNvSpPr txBox="true"/>
          <p:nvPr/>
        </p:nvSpPr>
        <p:spPr>
          <a:xfrm rot="0">
            <a:off x="5287566" y="2303860"/>
            <a:ext cx="8639026" cy="899071"/>
          </a:xfrm>
          <a:prstGeom prst="rect">
            <a:avLst/>
          </a:prstGeom>
        </p:spPr>
        <p:txBody>
          <a:bodyPr anchor="t" rtlCol="false" tIns="0" lIns="0" bIns="0" rIns="0">
            <a:spAutoFit/>
          </a:bodyPr>
          <a:lstStyle/>
          <a:p>
            <a:pPr algn="l">
              <a:lnSpc>
                <a:spcPts val="6875"/>
              </a:lnSpc>
            </a:pPr>
            <a:r>
              <a:rPr lang="en-US" sz="5500">
                <a:solidFill>
                  <a:srgbClr val="F98AC7"/>
                </a:solidFill>
                <a:latin typeface="Lora"/>
                <a:ea typeface="Lora"/>
                <a:cs typeface="Lora"/>
                <a:sym typeface="Lora"/>
              </a:rPr>
              <a:t>    </a:t>
            </a:r>
            <a:r>
              <a:rPr lang="en-US" sz="5500" b="true">
                <a:solidFill>
                  <a:srgbClr val="F98AC7"/>
                </a:solidFill>
                <a:latin typeface="Lora Bold"/>
                <a:ea typeface="Lora Bold"/>
                <a:cs typeface="Lora Bold"/>
                <a:sym typeface="Lora Bold"/>
              </a:rPr>
              <a:t>Infosys Intern Program</a:t>
            </a:r>
          </a:p>
        </p:txBody>
      </p:sp>
      <p:sp>
        <p:nvSpPr>
          <p:cNvPr name="TextBox 9" id="9"/>
          <p:cNvSpPr txBox="true"/>
          <p:nvPr/>
        </p:nvSpPr>
        <p:spPr>
          <a:xfrm rot="0">
            <a:off x="5287566" y="4251424"/>
            <a:ext cx="11962805" cy="1436786"/>
          </a:xfrm>
          <a:prstGeom prst="rect">
            <a:avLst/>
          </a:prstGeom>
        </p:spPr>
        <p:txBody>
          <a:bodyPr anchor="t" rtlCol="false" tIns="0" lIns="0" bIns="0" rIns="0">
            <a:spAutoFit/>
          </a:bodyPr>
          <a:lstStyle/>
          <a:p>
            <a:pPr algn="l">
              <a:lnSpc>
                <a:spcPts val="5500"/>
              </a:lnSpc>
            </a:pPr>
            <a:r>
              <a:rPr lang="en-US" sz="4375">
                <a:solidFill>
                  <a:srgbClr val="E25B45"/>
                </a:solidFill>
                <a:latin typeface="Lora"/>
                <a:ea typeface="Lora"/>
                <a:cs typeface="Lora"/>
                <a:sym typeface="Lora"/>
              </a:rPr>
              <a:t>RoadSafe Analytics: Road Accidents -      Exploratory Data Analysis (EDA)</a:t>
            </a:r>
            <a:r>
              <a:rPr lang="en-US" b="true" sz="4375" i="true">
                <a:solidFill>
                  <a:srgbClr val="E25B45"/>
                </a:solidFill>
                <a:latin typeface="Lora Bold Italics"/>
                <a:ea typeface="Lora Bold Italics"/>
                <a:cs typeface="Lora Bold Italics"/>
                <a:sym typeface="Lora Bold Italics"/>
              </a:rPr>
              <a:t>    </a:t>
            </a:r>
          </a:p>
        </p:txBody>
      </p:sp>
      <p:sp>
        <p:nvSpPr>
          <p:cNvPr name="TextBox 10" id="10"/>
          <p:cNvSpPr txBox="true"/>
          <p:nvPr/>
        </p:nvSpPr>
        <p:spPr>
          <a:xfrm rot="0">
            <a:off x="5287566" y="5779294"/>
            <a:ext cx="11962805" cy="1436786"/>
          </a:xfrm>
          <a:prstGeom prst="rect">
            <a:avLst/>
          </a:prstGeom>
        </p:spPr>
        <p:txBody>
          <a:bodyPr anchor="t" rtlCol="false" tIns="0" lIns="0" bIns="0" rIns="0">
            <a:spAutoFit/>
          </a:bodyPr>
          <a:lstStyle/>
          <a:p>
            <a:pPr algn="l">
              <a:lnSpc>
                <a:spcPts val="5500"/>
              </a:lnSpc>
            </a:pPr>
            <a:r>
              <a:rPr lang="en-US" b="true" sz="4375" i="true">
                <a:solidFill>
                  <a:srgbClr val="D6624F"/>
                </a:solidFill>
                <a:latin typeface="Lora Bold Italics"/>
                <a:ea typeface="Lora Bold Italics"/>
                <a:cs typeface="Lora Bold Italics"/>
                <a:sym typeface="Lora Bold Italics"/>
              </a:rPr>
              <a:t>                                                                          Presented By AI Intern Team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TextBox 6" id="6"/>
          <p:cNvSpPr txBox="true"/>
          <p:nvPr/>
        </p:nvSpPr>
        <p:spPr>
          <a:xfrm rot="0">
            <a:off x="732085" y="556915"/>
            <a:ext cx="10512177" cy="634156"/>
          </a:xfrm>
          <a:prstGeom prst="rect">
            <a:avLst/>
          </a:prstGeom>
        </p:spPr>
        <p:txBody>
          <a:bodyPr anchor="t" rtlCol="false" tIns="0" lIns="0" bIns="0" rIns="0">
            <a:spAutoFit/>
          </a:bodyPr>
          <a:lstStyle/>
          <a:p>
            <a:pPr algn="l">
              <a:lnSpc>
                <a:spcPts val="4812"/>
              </a:lnSpc>
            </a:pPr>
            <a:r>
              <a:rPr lang="en-US" sz="3875">
                <a:solidFill>
                  <a:srgbClr val="F98D8A"/>
                </a:solidFill>
                <a:latin typeface="Lora"/>
                <a:ea typeface="Lora"/>
                <a:cs typeface="Lora"/>
                <a:sym typeface="Lora"/>
              </a:rPr>
              <a:t>Top Environmental and Infrastructure Factors</a:t>
            </a:r>
          </a:p>
        </p:txBody>
      </p:sp>
      <p:sp>
        <p:nvSpPr>
          <p:cNvPr name="TextBox 7" id="7"/>
          <p:cNvSpPr txBox="true"/>
          <p:nvPr/>
        </p:nvSpPr>
        <p:spPr>
          <a:xfrm rot="0">
            <a:off x="732085" y="1704380"/>
            <a:ext cx="3597176" cy="340274"/>
          </a:xfrm>
          <a:prstGeom prst="rect">
            <a:avLst/>
          </a:prstGeom>
        </p:spPr>
        <p:txBody>
          <a:bodyPr anchor="t" rtlCol="false" tIns="0" lIns="0" bIns="0" rIns="0">
            <a:spAutoFit/>
          </a:bodyPr>
          <a:lstStyle/>
          <a:p>
            <a:pPr algn="l">
              <a:lnSpc>
                <a:spcPts val="2750"/>
              </a:lnSpc>
            </a:pPr>
            <a:r>
              <a:rPr lang="en-US" b="true" sz="2212">
                <a:solidFill>
                  <a:srgbClr val="FBE629"/>
                </a:solidFill>
                <a:latin typeface="Lora Bold"/>
                <a:ea typeface="Lora Bold"/>
                <a:cs typeface="Lora Bold"/>
                <a:sym typeface="Lora Bold"/>
              </a:rPr>
              <a:t>Top 5 Weather Conditions</a:t>
            </a:r>
          </a:p>
        </p:txBody>
      </p:sp>
      <p:sp>
        <p:nvSpPr>
          <p:cNvPr name="TextBox 8" id="8"/>
          <p:cNvSpPr txBox="true"/>
          <p:nvPr/>
        </p:nvSpPr>
        <p:spPr>
          <a:xfrm rot="0">
            <a:off x="732085" y="2225427"/>
            <a:ext cx="6596658" cy="401241"/>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D6E5EF"/>
                </a:solidFill>
                <a:latin typeface="Source Han Sans JP"/>
                <a:ea typeface="Source Han Sans JP"/>
                <a:cs typeface="Source Han Sans JP"/>
                <a:sym typeface="Source Han Sans JP"/>
              </a:rPr>
              <a:t>Clear</a:t>
            </a:r>
          </a:p>
        </p:txBody>
      </p:sp>
      <p:sp>
        <p:nvSpPr>
          <p:cNvPr name="TextBox 9" id="9"/>
          <p:cNvSpPr txBox="true"/>
          <p:nvPr/>
        </p:nvSpPr>
        <p:spPr>
          <a:xfrm rot="0">
            <a:off x="732085" y="2633067"/>
            <a:ext cx="6596658" cy="401241"/>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D6E5EF"/>
                </a:solidFill>
                <a:latin typeface="Source Han Sans JP"/>
                <a:ea typeface="Source Han Sans JP"/>
                <a:cs typeface="Source Han Sans JP"/>
                <a:sym typeface="Source Han Sans JP"/>
              </a:rPr>
              <a:t>Rain</a:t>
            </a:r>
          </a:p>
        </p:txBody>
      </p:sp>
      <p:sp>
        <p:nvSpPr>
          <p:cNvPr name="TextBox 10" id="10"/>
          <p:cNvSpPr txBox="true"/>
          <p:nvPr/>
        </p:nvSpPr>
        <p:spPr>
          <a:xfrm rot="0">
            <a:off x="732085" y="3040707"/>
            <a:ext cx="6596658" cy="401241"/>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D6E5EF"/>
                </a:solidFill>
                <a:latin typeface="Source Han Sans JP"/>
                <a:ea typeface="Source Han Sans JP"/>
                <a:cs typeface="Source Han Sans JP"/>
                <a:sym typeface="Source Han Sans JP"/>
              </a:rPr>
              <a:t>Cloudy/Partly Cloudy</a:t>
            </a:r>
          </a:p>
        </p:txBody>
      </p:sp>
      <p:sp>
        <p:nvSpPr>
          <p:cNvPr name="TextBox 11" id="11"/>
          <p:cNvSpPr txBox="true"/>
          <p:nvPr/>
        </p:nvSpPr>
        <p:spPr>
          <a:xfrm rot="0">
            <a:off x="732085" y="3448347"/>
            <a:ext cx="6596658" cy="401241"/>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D6E5EF"/>
                </a:solidFill>
                <a:latin typeface="Source Han Sans JP"/>
                <a:ea typeface="Source Han Sans JP"/>
                <a:cs typeface="Source Han Sans JP"/>
                <a:sym typeface="Source Han Sans JP"/>
              </a:rPr>
              <a:t>Light Drizzle</a:t>
            </a:r>
          </a:p>
        </p:txBody>
      </p:sp>
      <p:sp>
        <p:nvSpPr>
          <p:cNvPr name="TextBox 12" id="12"/>
          <p:cNvSpPr txBox="true"/>
          <p:nvPr/>
        </p:nvSpPr>
        <p:spPr>
          <a:xfrm rot="0">
            <a:off x="732085" y="3855987"/>
            <a:ext cx="6596658" cy="401241"/>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D6E5EF"/>
                </a:solidFill>
                <a:latin typeface="Source Han Sans JP"/>
                <a:ea typeface="Source Han Sans JP"/>
                <a:cs typeface="Source Han Sans JP"/>
                <a:sym typeface="Source Han Sans JP"/>
              </a:rPr>
              <a:t>Light Rain</a:t>
            </a:r>
          </a:p>
        </p:txBody>
      </p:sp>
      <p:sp>
        <p:nvSpPr>
          <p:cNvPr name="TextBox 13" id="13"/>
          <p:cNvSpPr txBox="true"/>
          <p:nvPr/>
        </p:nvSpPr>
        <p:spPr>
          <a:xfrm rot="0">
            <a:off x="732085" y="4378673"/>
            <a:ext cx="6596658" cy="735806"/>
          </a:xfrm>
          <a:prstGeom prst="rect">
            <a:avLst/>
          </a:prstGeom>
        </p:spPr>
        <p:txBody>
          <a:bodyPr anchor="t" rtlCol="false" tIns="0" lIns="0" bIns="0" rIns="0">
            <a:spAutoFit/>
          </a:bodyPr>
          <a:lstStyle/>
          <a:p>
            <a:pPr algn="l">
              <a:lnSpc>
                <a:spcPts val="2625"/>
              </a:lnSpc>
            </a:pPr>
            <a:r>
              <a:rPr lang="en-US" sz="1625">
                <a:solidFill>
                  <a:srgbClr val="D6E5EF"/>
                </a:solidFill>
                <a:latin typeface="Source Han Sans JP"/>
                <a:ea typeface="Source Han Sans JP"/>
                <a:cs typeface="Source Han Sans JP"/>
                <a:sym typeface="Source Han Sans JP"/>
              </a:rPr>
              <a:t>Weather-related risk factors are prominent, even in seemingly "clear" conditions.</a:t>
            </a:r>
          </a:p>
        </p:txBody>
      </p:sp>
      <p:grpSp>
        <p:nvGrpSpPr>
          <p:cNvPr name="Group 14" id="14"/>
          <p:cNvGrpSpPr/>
          <p:nvPr/>
        </p:nvGrpSpPr>
        <p:grpSpPr>
          <a:xfrm rot="0">
            <a:off x="7490275" y="1312253"/>
            <a:ext cx="10240539" cy="3620126"/>
            <a:chOff x="0" y="0"/>
            <a:chExt cx="10838474" cy="3831502"/>
          </a:xfrm>
        </p:grpSpPr>
        <p:sp>
          <p:nvSpPr>
            <p:cNvPr name="Freeform 15" id="15" descr="preencoded.png"/>
            <p:cNvSpPr/>
            <p:nvPr/>
          </p:nvSpPr>
          <p:spPr>
            <a:xfrm flipH="false" flipV="false" rot="0">
              <a:off x="0" y="0"/>
              <a:ext cx="10838424" cy="3831442"/>
            </a:xfrm>
            <a:custGeom>
              <a:avLst/>
              <a:gdLst/>
              <a:ahLst/>
              <a:cxnLst/>
              <a:rect r="r" b="b" t="t" l="l"/>
              <a:pathLst>
                <a:path h="3831442" w="10838424">
                  <a:moveTo>
                    <a:pt x="0" y="0"/>
                  </a:moveTo>
                  <a:lnTo>
                    <a:pt x="10838424" y="0"/>
                  </a:lnTo>
                  <a:lnTo>
                    <a:pt x="10838424" y="3831442"/>
                  </a:lnTo>
                  <a:lnTo>
                    <a:pt x="0" y="3831442"/>
                  </a:lnTo>
                  <a:lnTo>
                    <a:pt x="0" y="0"/>
                  </a:lnTo>
                  <a:close/>
                </a:path>
              </a:pathLst>
            </a:custGeom>
            <a:blipFill>
              <a:blip r:embed="rId2"/>
              <a:stretch>
                <a:fillRect l="0" t="-8741" r="0" b="-8743"/>
              </a:stretch>
            </a:blipFill>
          </p:spPr>
        </p:sp>
      </p:grpSp>
      <p:grpSp>
        <p:nvGrpSpPr>
          <p:cNvPr name="Group 16" id="16"/>
          <p:cNvGrpSpPr/>
          <p:nvPr/>
        </p:nvGrpSpPr>
        <p:grpSpPr>
          <a:xfrm rot="0">
            <a:off x="732085" y="5642425"/>
            <a:ext cx="16823829" cy="35570"/>
            <a:chOff x="0" y="0"/>
            <a:chExt cx="22431772" cy="47427"/>
          </a:xfrm>
        </p:grpSpPr>
        <p:sp>
          <p:nvSpPr>
            <p:cNvPr name="Freeform 17" id="17"/>
            <p:cNvSpPr/>
            <p:nvPr/>
          </p:nvSpPr>
          <p:spPr>
            <a:xfrm flipH="false" flipV="false" rot="0">
              <a:off x="0" y="0"/>
              <a:ext cx="22431756" cy="47371"/>
            </a:xfrm>
            <a:custGeom>
              <a:avLst/>
              <a:gdLst/>
              <a:ahLst/>
              <a:cxnLst/>
              <a:rect r="r" b="b" t="t" l="l"/>
              <a:pathLst>
                <a:path h="47371" w="22431756">
                  <a:moveTo>
                    <a:pt x="0" y="0"/>
                  </a:moveTo>
                  <a:lnTo>
                    <a:pt x="22431756" y="0"/>
                  </a:lnTo>
                  <a:lnTo>
                    <a:pt x="22431756" y="47371"/>
                  </a:lnTo>
                  <a:lnTo>
                    <a:pt x="0" y="47371"/>
                  </a:lnTo>
                  <a:close/>
                </a:path>
              </a:pathLst>
            </a:custGeom>
            <a:solidFill>
              <a:srgbClr val="D6E5EF">
                <a:alpha val="24706"/>
              </a:srgbClr>
            </a:solidFill>
          </p:spPr>
        </p:sp>
      </p:grpSp>
      <p:grpSp>
        <p:nvGrpSpPr>
          <p:cNvPr name="Group 18" id="18"/>
          <p:cNvGrpSpPr/>
          <p:nvPr/>
        </p:nvGrpSpPr>
        <p:grpSpPr>
          <a:xfrm rot="0">
            <a:off x="732085" y="5925645"/>
            <a:ext cx="9606347" cy="4136125"/>
            <a:chOff x="0" y="0"/>
            <a:chExt cx="8474670" cy="3648868"/>
          </a:xfrm>
        </p:grpSpPr>
        <p:sp>
          <p:nvSpPr>
            <p:cNvPr name="Freeform 19" id="19" descr="preencoded.png"/>
            <p:cNvSpPr/>
            <p:nvPr/>
          </p:nvSpPr>
          <p:spPr>
            <a:xfrm flipH="false" flipV="false" rot="0">
              <a:off x="0" y="0"/>
              <a:ext cx="8474710" cy="3648837"/>
            </a:xfrm>
            <a:custGeom>
              <a:avLst/>
              <a:gdLst/>
              <a:ahLst/>
              <a:cxnLst/>
              <a:rect r="r" b="b" t="t" l="l"/>
              <a:pathLst>
                <a:path h="3648837" w="8474710">
                  <a:moveTo>
                    <a:pt x="0" y="0"/>
                  </a:moveTo>
                  <a:lnTo>
                    <a:pt x="8474710" y="0"/>
                  </a:lnTo>
                  <a:lnTo>
                    <a:pt x="8474710" y="3648837"/>
                  </a:lnTo>
                  <a:lnTo>
                    <a:pt x="0" y="3648837"/>
                  </a:lnTo>
                  <a:lnTo>
                    <a:pt x="0" y="0"/>
                  </a:lnTo>
                  <a:close/>
                </a:path>
              </a:pathLst>
            </a:custGeom>
            <a:blipFill>
              <a:blip r:embed="rId3"/>
              <a:stretch>
                <a:fillRect l="-32" t="0" r="-31" b="0"/>
              </a:stretch>
            </a:blipFill>
          </p:spPr>
        </p:sp>
      </p:grpSp>
      <p:sp>
        <p:nvSpPr>
          <p:cNvPr name="TextBox 20" id="20"/>
          <p:cNvSpPr txBox="true"/>
          <p:nvPr/>
        </p:nvSpPr>
        <p:spPr>
          <a:xfrm rot="0">
            <a:off x="10795247" y="6112817"/>
            <a:ext cx="2952899" cy="358775"/>
          </a:xfrm>
          <a:prstGeom prst="rect">
            <a:avLst/>
          </a:prstGeom>
        </p:spPr>
        <p:txBody>
          <a:bodyPr anchor="t" rtlCol="false" tIns="0" lIns="0" bIns="0" rIns="0">
            <a:spAutoFit/>
          </a:bodyPr>
          <a:lstStyle/>
          <a:p>
            <a:pPr algn="l">
              <a:lnSpc>
                <a:spcPts val="2875"/>
              </a:lnSpc>
            </a:pPr>
            <a:r>
              <a:rPr lang="en-US" b="true" sz="2312">
                <a:solidFill>
                  <a:srgbClr val="FBE629"/>
                </a:solidFill>
                <a:latin typeface="Lora Bold"/>
                <a:ea typeface="Lora Bold"/>
                <a:cs typeface="Lora Bold"/>
                <a:sym typeface="Lora Bold"/>
              </a:rPr>
              <a:t>Top 5 Road Features</a:t>
            </a:r>
          </a:p>
        </p:txBody>
      </p:sp>
      <p:sp>
        <p:nvSpPr>
          <p:cNvPr name="TextBox 21" id="21"/>
          <p:cNvSpPr txBox="true"/>
          <p:nvPr/>
        </p:nvSpPr>
        <p:spPr>
          <a:xfrm rot="0">
            <a:off x="10795247" y="6633865"/>
            <a:ext cx="6770042" cy="401241"/>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D6E5EF"/>
                </a:solidFill>
                <a:latin typeface="Source Han Sans JP"/>
                <a:ea typeface="Source Han Sans JP"/>
                <a:cs typeface="Source Han Sans JP"/>
                <a:sym typeface="Source Han Sans JP"/>
              </a:rPr>
              <a:t>Traffic Signal</a:t>
            </a:r>
          </a:p>
        </p:txBody>
      </p:sp>
      <p:sp>
        <p:nvSpPr>
          <p:cNvPr name="TextBox 22" id="22"/>
          <p:cNvSpPr txBox="true"/>
          <p:nvPr/>
        </p:nvSpPr>
        <p:spPr>
          <a:xfrm rot="0">
            <a:off x="10795247" y="7041505"/>
            <a:ext cx="6770042" cy="401241"/>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D6E5EF"/>
                </a:solidFill>
                <a:latin typeface="Source Han Sans JP"/>
                <a:ea typeface="Source Han Sans JP"/>
                <a:cs typeface="Source Han Sans JP"/>
                <a:sym typeface="Source Han Sans JP"/>
              </a:rPr>
              <a:t>Crossing</a:t>
            </a:r>
          </a:p>
        </p:txBody>
      </p:sp>
      <p:sp>
        <p:nvSpPr>
          <p:cNvPr name="TextBox 23" id="23"/>
          <p:cNvSpPr txBox="true"/>
          <p:nvPr/>
        </p:nvSpPr>
        <p:spPr>
          <a:xfrm rot="0">
            <a:off x="10795247" y="7449145"/>
            <a:ext cx="6770042" cy="401241"/>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D6E5EF"/>
                </a:solidFill>
                <a:latin typeface="Source Han Sans JP"/>
                <a:ea typeface="Source Han Sans JP"/>
                <a:cs typeface="Source Han Sans JP"/>
                <a:sym typeface="Source Han Sans JP"/>
              </a:rPr>
              <a:t>Junction</a:t>
            </a:r>
          </a:p>
        </p:txBody>
      </p:sp>
      <p:sp>
        <p:nvSpPr>
          <p:cNvPr name="TextBox 24" id="24"/>
          <p:cNvSpPr txBox="true"/>
          <p:nvPr/>
        </p:nvSpPr>
        <p:spPr>
          <a:xfrm rot="0">
            <a:off x="10795247" y="7856785"/>
            <a:ext cx="6770042" cy="401241"/>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D6E5EF"/>
                </a:solidFill>
                <a:latin typeface="Source Han Sans JP"/>
                <a:ea typeface="Source Han Sans JP"/>
                <a:cs typeface="Source Han Sans JP"/>
                <a:sym typeface="Source Han Sans JP"/>
              </a:rPr>
              <a:t>Stop</a:t>
            </a:r>
          </a:p>
        </p:txBody>
      </p:sp>
      <p:sp>
        <p:nvSpPr>
          <p:cNvPr name="TextBox 25" id="25"/>
          <p:cNvSpPr txBox="true"/>
          <p:nvPr/>
        </p:nvSpPr>
        <p:spPr>
          <a:xfrm rot="0">
            <a:off x="10795247" y="8264426"/>
            <a:ext cx="6770042" cy="401241"/>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D6E5EF"/>
                </a:solidFill>
                <a:latin typeface="Source Han Sans JP"/>
                <a:ea typeface="Source Han Sans JP"/>
                <a:cs typeface="Source Han Sans JP"/>
                <a:sym typeface="Source Han Sans JP"/>
              </a:rPr>
              <a:t>Station</a:t>
            </a:r>
          </a:p>
        </p:txBody>
      </p:sp>
      <p:sp>
        <p:nvSpPr>
          <p:cNvPr name="TextBox 26" id="26"/>
          <p:cNvSpPr txBox="true"/>
          <p:nvPr/>
        </p:nvSpPr>
        <p:spPr>
          <a:xfrm rot="0">
            <a:off x="10795247" y="8787110"/>
            <a:ext cx="6770042" cy="735806"/>
          </a:xfrm>
          <a:prstGeom prst="rect">
            <a:avLst/>
          </a:prstGeom>
        </p:spPr>
        <p:txBody>
          <a:bodyPr anchor="t" rtlCol="false" tIns="0" lIns="0" bIns="0" rIns="0">
            <a:spAutoFit/>
          </a:bodyPr>
          <a:lstStyle/>
          <a:p>
            <a:pPr algn="l">
              <a:lnSpc>
                <a:spcPts val="2625"/>
              </a:lnSpc>
            </a:pPr>
            <a:r>
              <a:rPr lang="en-US" sz="1625">
                <a:solidFill>
                  <a:srgbClr val="D6E5EF"/>
                </a:solidFill>
                <a:latin typeface="Source Han Sans JP"/>
                <a:ea typeface="Source Han Sans JP"/>
                <a:cs typeface="Source Han Sans JP"/>
                <a:sym typeface="Source Han Sans JP"/>
              </a:rPr>
              <a:t>Complex road infrastructures and intersections are consistently identified as high-risk zones.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TextBox 6" id="6"/>
          <p:cNvSpPr txBox="true"/>
          <p:nvPr/>
        </p:nvSpPr>
        <p:spPr>
          <a:xfrm rot="0">
            <a:off x="974972" y="960090"/>
            <a:ext cx="13552140" cy="774537"/>
          </a:xfrm>
          <a:prstGeom prst="rect">
            <a:avLst/>
          </a:prstGeom>
        </p:spPr>
        <p:txBody>
          <a:bodyPr anchor="t" rtlCol="false" tIns="0" lIns="0" bIns="0" rIns="0">
            <a:spAutoFit/>
          </a:bodyPr>
          <a:lstStyle/>
          <a:p>
            <a:pPr algn="l">
              <a:lnSpc>
                <a:spcPts val="6186"/>
              </a:lnSpc>
            </a:pPr>
            <a:r>
              <a:rPr lang="en-US" b="true" sz="4925">
                <a:solidFill>
                  <a:srgbClr val="E25B45"/>
                </a:solidFill>
                <a:latin typeface="Lora Bold"/>
                <a:ea typeface="Lora Bold"/>
                <a:cs typeface="Lora Bold"/>
                <a:sym typeface="Lora Bold"/>
              </a:rPr>
              <a:t>Technical Stack and Dashboard Architecture</a:t>
            </a:r>
          </a:p>
        </p:txBody>
      </p:sp>
      <p:sp>
        <p:nvSpPr>
          <p:cNvPr name="TextBox 7" id="7"/>
          <p:cNvSpPr txBox="true"/>
          <p:nvPr/>
        </p:nvSpPr>
        <p:spPr>
          <a:xfrm rot="0">
            <a:off x="974972" y="2269777"/>
            <a:ext cx="16338054" cy="540990"/>
          </a:xfrm>
          <a:prstGeom prst="rect">
            <a:avLst/>
          </a:prstGeom>
        </p:spPr>
        <p:txBody>
          <a:bodyPr anchor="t" rtlCol="false" tIns="0" lIns="0" bIns="0" rIns="0">
            <a:spAutoFit/>
          </a:bodyPr>
          <a:lstStyle/>
          <a:p>
            <a:pPr algn="l">
              <a:lnSpc>
                <a:spcPts val="3500"/>
              </a:lnSpc>
            </a:pPr>
            <a:r>
              <a:rPr lang="en-US" sz="2187">
                <a:solidFill>
                  <a:srgbClr val="D6E5EF"/>
                </a:solidFill>
                <a:latin typeface="Source Han Sans JP"/>
                <a:ea typeface="Source Han Sans JP"/>
                <a:cs typeface="Source Han Sans JP"/>
                <a:sym typeface="Source Han Sans JP"/>
              </a:rPr>
              <a:t>The RoadSafe Analytics project is built on a robust Python-based data science stack, deployed via a modular Streamlit dashboard.</a:t>
            </a:r>
          </a:p>
        </p:txBody>
      </p:sp>
      <p:sp>
        <p:nvSpPr>
          <p:cNvPr name="Freeform 8" id="8" descr="preencoded.png"/>
          <p:cNvSpPr/>
          <p:nvPr/>
        </p:nvSpPr>
        <p:spPr>
          <a:xfrm flipH="false" flipV="false" rot="0">
            <a:off x="974972" y="3124051"/>
            <a:ext cx="835670" cy="835670"/>
          </a:xfrm>
          <a:custGeom>
            <a:avLst/>
            <a:gdLst/>
            <a:ahLst/>
            <a:cxnLst/>
            <a:rect r="r" b="b" t="t" l="l"/>
            <a:pathLst>
              <a:path h="835670" w="835670">
                <a:moveTo>
                  <a:pt x="0" y="0"/>
                </a:moveTo>
                <a:lnTo>
                  <a:pt x="835671" y="0"/>
                </a:lnTo>
                <a:lnTo>
                  <a:pt x="835671" y="835670"/>
                </a:lnTo>
                <a:lnTo>
                  <a:pt x="0" y="835670"/>
                </a:lnTo>
                <a:lnTo>
                  <a:pt x="0" y="0"/>
                </a:lnTo>
                <a:close/>
              </a:path>
            </a:pathLst>
          </a:custGeom>
          <a:blipFill>
            <a:blip r:embed="rId2">
              <a:extLst>
                <a:ext uri="{96DAC541-7B7A-43D3-8B79-37D633B846F1}">
                  <asvg:svgBlip xmlns:asvg="http://schemas.microsoft.com/office/drawing/2016/SVG/main" r:embed="rId3"/>
                </a:ext>
              </a:extLst>
            </a:blip>
            <a:stretch>
              <a:fillRect l="-1704" t="0" r="-1704" b="0"/>
            </a:stretch>
          </a:blipFill>
        </p:spPr>
      </p:sp>
      <p:sp>
        <p:nvSpPr>
          <p:cNvPr name="TextBox 9" id="9"/>
          <p:cNvSpPr txBox="true"/>
          <p:nvPr/>
        </p:nvSpPr>
        <p:spPr>
          <a:xfrm rot="0">
            <a:off x="974972" y="4307830"/>
            <a:ext cx="3277492" cy="385762"/>
          </a:xfrm>
          <a:prstGeom prst="rect">
            <a:avLst/>
          </a:prstGeom>
        </p:spPr>
        <p:txBody>
          <a:bodyPr anchor="t" rtlCol="false" tIns="0" lIns="0" bIns="0" rIns="0">
            <a:spAutoFit/>
          </a:bodyPr>
          <a:lstStyle/>
          <a:p>
            <a:pPr algn="l">
              <a:lnSpc>
                <a:spcPts val="3187"/>
              </a:lnSpc>
            </a:pPr>
            <a:r>
              <a:rPr lang="en-US" b="true" sz="2562">
                <a:solidFill>
                  <a:srgbClr val="FBE629"/>
                </a:solidFill>
                <a:latin typeface="Lora Bold"/>
                <a:ea typeface="Lora Bold"/>
                <a:cs typeface="Lora Bold"/>
                <a:sym typeface="Lora Bold"/>
              </a:rPr>
              <a:t>Streamlit</a:t>
            </a:r>
          </a:p>
        </p:txBody>
      </p:sp>
      <p:sp>
        <p:nvSpPr>
          <p:cNvPr name="TextBox 10" id="10"/>
          <p:cNvSpPr txBox="true"/>
          <p:nvPr/>
        </p:nvSpPr>
        <p:spPr>
          <a:xfrm rot="0">
            <a:off x="974972" y="4789289"/>
            <a:ext cx="7994897" cy="540990"/>
          </a:xfrm>
          <a:prstGeom prst="rect">
            <a:avLst/>
          </a:prstGeom>
        </p:spPr>
        <p:txBody>
          <a:bodyPr anchor="t" rtlCol="false" tIns="0" lIns="0" bIns="0" rIns="0">
            <a:spAutoFit/>
          </a:bodyPr>
          <a:lstStyle/>
          <a:p>
            <a:pPr algn="l">
              <a:lnSpc>
                <a:spcPts val="3500"/>
              </a:lnSpc>
            </a:pPr>
            <a:r>
              <a:rPr lang="en-US" sz="2187">
                <a:solidFill>
                  <a:srgbClr val="D6E5EF"/>
                </a:solidFill>
                <a:latin typeface="Source Han Sans JP"/>
                <a:ea typeface="Source Han Sans JP"/>
                <a:cs typeface="Source Han Sans JP"/>
                <a:sym typeface="Source Han Sans JP"/>
              </a:rPr>
              <a:t>Interactive web dashboard for real-time metrics and visualization.</a:t>
            </a:r>
          </a:p>
        </p:txBody>
      </p:sp>
      <p:sp>
        <p:nvSpPr>
          <p:cNvPr name="Freeform 11" id="11" descr="preencoded.png"/>
          <p:cNvSpPr/>
          <p:nvPr/>
        </p:nvSpPr>
        <p:spPr>
          <a:xfrm flipH="false" flipV="false" rot="0">
            <a:off x="9317980" y="3124051"/>
            <a:ext cx="835670" cy="835670"/>
          </a:xfrm>
          <a:custGeom>
            <a:avLst/>
            <a:gdLst/>
            <a:ahLst/>
            <a:cxnLst/>
            <a:rect r="r" b="b" t="t" l="l"/>
            <a:pathLst>
              <a:path h="835670" w="835670">
                <a:moveTo>
                  <a:pt x="0" y="0"/>
                </a:moveTo>
                <a:lnTo>
                  <a:pt x="835670" y="0"/>
                </a:lnTo>
                <a:lnTo>
                  <a:pt x="835670" y="835670"/>
                </a:lnTo>
                <a:lnTo>
                  <a:pt x="0" y="835670"/>
                </a:lnTo>
                <a:lnTo>
                  <a:pt x="0" y="0"/>
                </a:lnTo>
                <a:close/>
              </a:path>
            </a:pathLst>
          </a:custGeom>
          <a:blipFill>
            <a:blip r:embed="rId4">
              <a:extLst>
                <a:ext uri="{96DAC541-7B7A-43D3-8B79-37D633B846F1}">
                  <asvg:svgBlip xmlns:asvg="http://schemas.microsoft.com/office/drawing/2016/SVG/main" r:embed="rId5"/>
                </a:ext>
              </a:extLst>
            </a:blip>
            <a:stretch>
              <a:fillRect l="0" t="-7386" r="0" b="-7386"/>
            </a:stretch>
          </a:blipFill>
        </p:spPr>
      </p:sp>
      <p:sp>
        <p:nvSpPr>
          <p:cNvPr name="TextBox 12" id="12"/>
          <p:cNvSpPr txBox="true"/>
          <p:nvPr/>
        </p:nvSpPr>
        <p:spPr>
          <a:xfrm rot="0">
            <a:off x="9317980" y="4307830"/>
            <a:ext cx="3277492" cy="385762"/>
          </a:xfrm>
          <a:prstGeom prst="rect">
            <a:avLst/>
          </a:prstGeom>
        </p:spPr>
        <p:txBody>
          <a:bodyPr anchor="t" rtlCol="false" tIns="0" lIns="0" bIns="0" rIns="0">
            <a:spAutoFit/>
          </a:bodyPr>
          <a:lstStyle/>
          <a:p>
            <a:pPr algn="l">
              <a:lnSpc>
                <a:spcPts val="3187"/>
              </a:lnSpc>
            </a:pPr>
            <a:r>
              <a:rPr lang="en-US" b="true" sz="2562">
                <a:solidFill>
                  <a:srgbClr val="D6624F"/>
                </a:solidFill>
                <a:latin typeface="Lora Bold"/>
                <a:ea typeface="Lora Bold"/>
                <a:cs typeface="Lora Bold"/>
                <a:sym typeface="Lora Bold"/>
              </a:rPr>
              <a:t>Python 3.x</a:t>
            </a:r>
          </a:p>
        </p:txBody>
      </p:sp>
      <p:sp>
        <p:nvSpPr>
          <p:cNvPr name="TextBox 13" id="13"/>
          <p:cNvSpPr txBox="true"/>
          <p:nvPr/>
        </p:nvSpPr>
        <p:spPr>
          <a:xfrm rot="0">
            <a:off x="9317980" y="4789289"/>
            <a:ext cx="7995046" cy="540990"/>
          </a:xfrm>
          <a:prstGeom prst="rect">
            <a:avLst/>
          </a:prstGeom>
        </p:spPr>
        <p:txBody>
          <a:bodyPr anchor="t" rtlCol="false" tIns="0" lIns="0" bIns="0" rIns="0">
            <a:spAutoFit/>
          </a:bodyPr>
          <a:lstStyle/>
          <a:p>
            <a:pPr algn="l">
              <a:lnSpc>
                <a:spcPts val="3500"/>
              </a:lnSpc>
            </a:pPr>
            <a:r>
              <a:rPr lang="en-US" sz="2187">
                <a:solidFill>
                  <a:srgbClr val="D6E5EF"/>
                </a:solidFill>
                <a:latin typeface="Source Han Sans JP"/>
                <a:ea typeface="Source Han Sans JP"/>
                <a:cs typeface="Source Han Sans JP"/>
                <a:sym typeface="Source Han Sans JP"/>
              </a:rPr>
              <a:t>Core language for data manipulation and statistical analysis.</a:t>
            </a:r>
          </a:p>
        </p:txBody>
      </p:sp>
      <p:sp>
        <p:nvSpPr>
          <p:cNvPr name="Freeform 14" id="14" descr="preencoded.png"/>
          <p:cNvSpPr/>
          <p:nvPr/>
        </p:nvSpPr>
        <p:spPr>
          <a:xfrm flipH="false" flipV="false" rot="0">
            <a:off x="974972" y="5887342"/>
            <a:ext cx="835670" cy="835670"/>
          </a:xfrm>
          <a:custGeom>
            <a:avLst/>
            <a:gdLst/>
            <a:ahLst/>
            <a:cxnLst/>
            <a:rect r="r" b="b" t="t" l="l"/>
            <a:pathLst>
              <a:path h="835670" w="835670">
                <a:moveTo>
                  <a:pt x="0" y="0"/>
                </a:moveTo>
                <a:lnTo>
                  <a:pt x="835671" y="0"/>
                </a:lnTo>
                <a:lnTo>
                  <a:pt x="835671" y="835670"/>
                </a:lnTo>
                <a:lnTo>
                  <a:pt x="0" y="835670"/>
                </a:lnTo>
                <a:lnTo>
                  <a:pt x="0" y="0"/>
                </a:lnTo>
                <a:close/>
              </a:path>
            </a:pathLst>
          </a:custGeom>
          <a:blipFill>
            <a:blip r:embed="rId2">
              <a:extLst>
                <a:ext uri="{96DAC541-7B7A-43D3-8B79-37D633B846F1}">
                  <asvg:svgBlip xmlns:asvg="http://schemas.microsoft.com/office/drawing/2016/SVG/main" r:embed="rId3"/>
                </a:ext>
              </a:extLst>
            </a:blip>
            <a:stretch>
              <a:fillRect l="-1704" t="0" r="-1704" b="0"/>
            </a:stretch>
          </a:blipFill>
        </p:spPr>
      </p:sp>
      <p:sp>
        <p:nvSpPr>
          <p:cNvPr name="TextBox 15" id="15"/>
          <p:cNvSpPr txBox="true"/>
          <p:nvPr/>
        </p:nvSpPr>
        <p:spPr>
          <a:xfrm rot="0">
            <a:off x="974972" y="7071123"/>
            <a:ext cx="3277492" cy="385762"/>
          </a:xfrm>
          <a:prstGeom prst="rect">
            <a:avLst/>
          </a:prstGeom>
        </p:spPr>
        <p:txBody>
          <a:bodyPr anchor="t" rtlCol="false" tIns="0" lIns="0" bIns="0" rIns="0">
            <a:spAutoFit/>
          </a:bodyPr>
          <a:lstStyle/>
          <a:p>
            <a:pPr algn="l">
              <a:lnSpc>
                <a:spcPts val="3187"/>
              </a:lnSpc>
            </a:pPr>
            <a:r>
              <a:rPr lang="en-US" sz="2562" b="true">
                <a:solidFill>
                  <a:srgbClr val="D6E5EF"/>
                </a:solidFill>
                <a:latin typeface="Lora Bold"/>
                <a:ea typeface="Lora Bold"/>
                <a:cs typeface="Lora Bold"/>
                <a:sym typeface="Lora Bold"/>
              </a:rPr>
              <a:t>Pandas/NumPy</a:t>
            </a:r>
          </a:p>
        </p:txBody>
      </p:sp>
      <p:sp>
        <p:nvSpPr>
          <p:cNvPr name="TextBox 16" id="16"/>
          <p:cNvSpPr txBox="true"/>
          <p:nvPr/>
        </p:nvSpPr>
        <p:spPr>
          <a:xfrm rot="0">
            <a:off x="974972" y="7552581"/>
            <a:ext cx="7994897" cy="540990"/>
          </a:xfrm>
          <a:prstGeom prst="rect">
            <a:avLst/>
          </a:prstGeom>
        </p:spPr>
        <p:txBody>
          <a:bodyPr anchor="t" rtlCol="false" tIns="0" lIns="0" bIns="0" rIns="0">
            <a:spAutoFit/>
          </a:bodyPr>
          <a:lstStyle/>
          <a:p>
            <a:pPr algn="l">
              <a:lnSpc>
                <a:spcPts val="3500"/>
              </a:lnSpc>
            </a:pPr>
            <a:r>
              <a:rPr lang="en-US" sz="2187">
                <a:solidFill>
                  <a:srgbClr val="D6E5EF"/>
                </a:solidFill>
                <a:latin typeface="Source Han Sans JP"/>
                <a:ea typeface="Source Han Sans JP"/>
                <a:cs typeface="Source Han Sans JP"/>
                <a:sym typeface="Source Han Sans JP"/>
              </a:rPr>
              <a:t>Efficient data manipulation and numerical computing.</a:t>
            </a:r>
          </a:p>
        </p:txBody>
      </p:sp>
      <p:sp>
        <p:nvSpPr>
          <p:cNvPr name="Freeform 17" id="17" descr="preencoded.png"/>
          <p:cNvSpPr/>
          <p:nvPr/>
        </p:nvSpPr>
        <p:spPr>
          <a:xfrm flipH="false" flipV="false" rot="0">
            <a:off x="9317980" y="5887342"/>
            <a:ext cx="835670" cy="835670"/>
          </a:xfrm>
          <a:custGeom>
            <a:avLst/>
            <a:gdLst/>
            <a:ahLst/>
            <a:cxnLst/>
            <a:rect r="r" b="b" t="t" l="l"/>
            <a:pathLst>
              <a:path h="835670" w="835670">
                <a:moveTo>
                  <a:pt x="0" y="0"/>
                </a:moveTo>
                <a:lnTo>
                  <a:pt x="835670" y="0"/>
                </a:lnTo>
                <a:lnTo>
                  <a:pt x="835670" y="835670"/>
                </a:lnTo>
                <a:lnTo>
                  <a:pt x="0" y="835670"/>
                </a:lnTo>
                <a:lnTo>
                  <a:pt x="0" y="0"/>
                </a:lnTo>
                <a:close/>
              </a:path>
            </a:pathLst>
          </a:custGeom>
          <a:blipFill>
            <a:blip r:embed="rId6">
              <a:extLst>
                <a:ext uri="{96DAC541-7B7A-43D3-8B79-37D633B846F1}">
                  <asvg:svgBlip xmlns:asvg="http://schemas.microsoft.com/office/drawing/2016/SVG/main" r:embed="rId7"/>
                </a:ext>
              </a:extLst>
            </a:blip>
            <a:stretch>
              <a:fillRect l="-6250" t="0" r="-6250" b="0"/>
            </a:stretch>
          </a:blipFill>
        </p:spPr>
      </p:sp>
      <p:sp>
        <p:nvSpPr>
          <p:cNvPr name="TextBox 18" id="18"/>
          <p:cNvSpPr txBox="true"/>
          <p:nvPr/>
        </p:nvSpPr>
        <p:spPr>
          <a:xfrm rot="0">
            <a:off x="9317980" y="7071123"/>
            <a:ext cx="3277492" cy="385762"/>
          </a:xfrm>
          <a:prstGeom prst="rect">
            <a:avLst/>
          </a:prstGeom>
        </p:spPr>
        <p:txBody>
          <a:bodyPr anchor="t" rtlCol="false" tIns="0" lIns="0" bIns="0" rIns="0">
            <a:spAutoFit/>
          </a:bodyPr>
          <a:lstStyle/>
          <a:p>
            <a:pPr algn="l">
              <a:lnSpc>
                <a:spcPts val="3187"/>
              </a:lnSpc>
            </a:pPr>
            <a:r>
              <a:rPr lang="en-US" b="true" sz="2562">
                <a:solidFill>
                  <a:srgbClr val="D597A0"/>
                </a:solidFill>
                <a:latin typeface="Lora Bold"/>
                <a:ea typeface="Lora Bold"/>
                <a:cs typeface="Lora Bold"/>
                <a:sym typeface="Lora Bold"/>
              </a:rPr>
              <a:t>Plotly/SciPy</a:t>
            </a:r>
          </a:p>
        </p:txBody>
      </p:sp>
      <p:sp>
        <p:nvSpPr>
          <p:cNvPr name="TextBox 19" id="19"/>
          <p:cNvSpPr txBox="true"/>
          <p:nvPr/>
        </p:nvSpPr>
        <p:spPr>
          <a:xfrm rot="0">
            <a:off x="9317980" y="7552581"/>
            <a:ext cx="7995046" cy="540990"/>
          </a:xfrm>
          <a:prstGeom prst="rect">
            <a:avLst/>
          </a:prstGeom>
        </p:spPr>
        <p:txBody>
          <a:bodyPr anchor="t" rtlCol="false" tIns="0" lIns="0" bIns="0" rIns="0">
            <a:spAutoFit/>
          </a:bodyPr>
          <a:lstStyle/>
          <a:p>
            <a:pPr algn="l">
              <a:lnSpc>
                <a:spcPts val="3500"/>
              </a:lnSpc>
            </a:pPr>
            <a:r>
              <a:rPr lang="en-US" sz="2187">
                <a:solidFill>
                  <a:srgbClr val="D6E5EF"/>
                </a:solidFill>
                <a:latin typeface="Source Han Sans JP"/>
                <a:ea typeface="Source Han Sans JP"/>
                <a:cs typeface="Source Han Sans JP"/>
                <a:sym typeface="Source Han Sans JP"/>
              </a:rPr>
              <a:t>Interactive visualizations and statistical testing.</a:t>
            </a:r>
          </a:p>
        </p:txBody>
      </p:sp>
      <p:sp>
        <p:nvSpPr>
          <p:cNvPr name="TextBox 20" id="20"/>
          <p:cNvSpPr txBox="true"/>
          <p:nvPr/>
        </p:nvSpPr>
        <p:spPr>
          <a:xfrm rot="0">
            <a:off x="974972" y="8311604"/>
            <a:ext cx="16338054" cy="986730"/>
          </a:xfrm>
          <a:prstGeom prst="rect">
            <a:avLst/>
          </a:prstGeom>
        </p:spPr>
        <p:txBody>
          <a:bodyPr anchor="t" rtlCol="false" tIns="0" lIns="0" bIns="0" rIns="0">
            <a:spAutoFit/>
          </a:bodyPr>
          <a:lstStyle/>
          <a:p>
            <a:pPr algn="l">
              <a:lnSpc>
                <a:spcPts val="3500"/>
              </a:lnSpc>
            </a:pPr>
            <a:r>
              <a:rPr lang="en-US" sz="2187">
                <a:solidFill>
                  <a:srgbClr val="D6E5EF"/>
                </a:solidFill>
                <a:latin typeface="Source Han Sans JP"/>
                <a:ea typeface="Source Han Sans JP"/>
                <a:cs typeface="Source Han Sans JP"/>
                <a:sym typeface="Source Han Sans JP"/>
              </a:rPr>
              <a:t>The dashboard provides a transparent, error-resilient, and reproducible environment for stakeholders to access cleaned data and key findings.</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TextBox 6" id="6"/>
          <p:cNvSpPr txBox="true"/>
          <p:nvPr/>
        </p:nvSpPr>
        <p:spPr>
          <a:xfrm rot="0">
            <a:off x="1047155" y="2657177"/>
            <a:ext cx="11042302" cy="899071"/>
          </a:xfrm>
          <a:prstGeom prst="rect">
            <a:avLst/>
          </a:prstGeom>
        </p:spPr>
        <p:txBody>
          <a:bodyPr anchor="t" rtlCol="false" tIns="0" lIns="0" bIns="0" rIns="0">
            <a:spAutoFit/>
          </a:bodyPr>
          <a:lstStyle/>
          <a:p>
            <a:pPr algn="l">
              <a:lnSpc>
                <a:spcPts val="6875"/>
              </a:lnSpc>
            </a:pPr>
            <a:r>
              <a:rPr lang="en-US" b="true" sz="5500">
                <a:solidFill>
                  <a:srgbClr val="72E534"/>
                </a:solidFill>
                <a:latin typeface="Lora Bold"/>
                <a:ea typeface="Lora Bold"/>
                <a:cs typeface="Lora Bold"/>
                <a:sym typeface="Lora Bold"/>
              </a:rPr>
              <a:t>                      Conclusion &amp; Impact</a:t>
            </a:r>
          </a:p>
        </p:txBody>
      </p:sp>
      <p:sp>
        <p:nvSpPr>
          <p:cNvPr name="TextBox 7" id="7"/>
          <p:cNvSpPr txBox="true"/>
          <p:nvPr/>
        </p:nvSpPr>
        <p:spPr>
          <a:xfrm rot="0">
            <a:off x="1047155" y="4059436"/>
            <a:ext cx="16193690" cy="2010370"/>
          </a:xfrm>
          <a:prstGeom prst="rect">
            <a:avLst/>
          </a:prstGeom>
        </p:spPr>
        <p:txBody>
          <a:bodyPr anchor="t" rtlCol="false" tIns="0" lIns="0" bIns="0" rIns="0">
            <a:spAutoFit/>
          </a:bodyPr>
          <a:lstStyle/>
          <a:p>
            <a:pPr algn="l" marL="348754" indent="-174377" lvl="1">
              <a:lnSpc>
                <a:spcPts val="3750"/>
              </a:lnSpc>
              <a:buFont typeface="Arial"/>
              <a:buChar char="•"/>
            </a:pPr>
            <a:r>
              <a:rPr lang="en-US" sz="2312">
                <a:solidFill>
                  <a:srgbClr val="D6E5EF"/>
                </a:solidFill>
                <a:latin typeface="Source Han Sans JP"/>
                <a:ea typeface="Source Han Sans JP"/>
                <a:cs typeface="Source Han Sans JP"/>
                <a:sym typeface="Source Han Sans JP"/>
              </a:rPr>
              <a:t>The RoadSafe Analytics project successfully analyzed over 7.7 million accident records, leading to several key achievements. We validated hypotheses regarding peak accident hours and the significant impact of weather conditions. Furthermore, our analysis pinpointed high-risk geographical areas and specific road features contributing to accidents. To make these insights actionable, we developed an interactive Streamlit dashboard.</a:t>
            </a:r>
          </a:p>
        </p:txBody>
      </p:sp>
      <p:sp>
        <p:nvSpPr>
          <p:cNvPr name="TextBox 8" id="8"/>
          <p:cNvSpPr txBox="true"/>
          <p:nvPr/>
        </p:nvSpPr>
        <p:spPr>
          <a:xfrm rot="0">
            <a:off x="1047155" y="6079182"/>
            <a:ext cx="16193690" cy="1531590"/>
          </a:xfrm>
          <a:prstGeom prst="rect">
            <a:avLst/>
          </a:prstGeom>
        </p:spPr>
        <p:txBody>
          <a:bodyPr anchor="t" rtlCol="false" tIns="0" lIns="0" bIns="0" rIns="0">
            <a:spAutoFit/>
          </a:bodyPr>
          <a:lstStyle/>
          <a:p>
            <a:pPr algn="l" marL="348754" indent="-174377" lvl="1">
              <a:lnSpc>
                <a:spcPts val="3750"/>
              </a:lnSpc>
              <a:buFont typeface="Arial"/>
              <a:buChar char="•"/>
            </a:pPr>
            <a:r>
              <a:rPr lang="en-US" sz="2312">
                <a:solidFill>
                  <a:srgbClr val="D6E5EF"/>
                </a:solidFill>
                <a:latin typeface="Source Han Sans JP"/>
                <a:ea typeface="Source Han Sans JP"/>
                <a:cs typeface="Source Han Sans JP"/>
                <a:sym typeface="Source Han Sans JP"/>
              </a:rPr>
              <a:t>This project provides invaluable data to inform evidence-based road safety policies and infrastructure investments. The findings offer a strong foundation for future applications aimed at proactive accident prevention and enhancing overall road safety.</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TextBox 6" id="6"/>
          <p:cNvSpPr txBox="true"/>
          <p:nvPr/>
        </p:nvSpPr>
        <p:spPr>
          <a:xfrm rot="0">
            <a:off x="1047155" y="5015954"/>
            <a:ext cx="10171659" cy="899071"/>
          </a:xfrm>
          <a:prstGeom prst="rect">
            <a:avLst/>
          </a:prstGeom>
        </p:spPr>
        <p:txBody>
          <a:bodyPr anchor="t" rtlCol="false" tIns="0" lIns="0" bIns="0" rIns="0">
            <a:spAutoFit/>
          </a:bodyPr>
          <a:lstStyle/>
          <a:p>
            <a:pPr algn="l">
              <a:lnSpc>
                <a:spcPts val="6875"/>
              </a:lnSpc>
            </a:pPr>
            <a:r>
              <a:rPr lang="en-US" b="true" sz="5500">
                <a:solidFill>
                  <a:srgbClr val="D6624F"/>
                </a:solidFill>
                <a:latin typeface="Lora Bold"/>
                <a:ea typeface="Lora Bold"/>
                <a:cs typeface="Lora Bold"/>
                <a:sym typeface="Lora Bold"/>
              </a:rPr>
              <a:t>                                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10517535" y="2624286"/>
            <a:ext cx="7510616" cy="6113860"/>
            <a:chOff x="0" y="0"/>
            <a:chExt cx="7826575" cy="6371059"/>
          </a:xfrm>
        </p:grpSpPr>
        <p:sp>
          <p:nvSpPr>
            <p:cNvPr name="Freeform 7" id="7" descr="preencoded.png"/>
            <p:cNvSpPr/>
            <p:nvPr/>
          </p:nvSpPr>
          <p:spPr>
            <a:xfrm flipH="false" flipV="false" rot="6000">
              <a:off x="-5554" y="-6825"/>
              <a:ext cx="7837691" cy="6384765"/>
            </a:xfrm>
            <a:custGeom>
              <a:avLst/>
              <a:gdLst/>
              <a:ahLst/>
              <a:cxnLst/>
              <a:rect r="r" b="b" t="t" l="l"/>
              <a:pathLst>
                <a:path h="6384765" w="7837691">
                  <a:moveTo>
                    <a:pt x="0" y="13660"/>
                  </a:moveTo>
                  <a:lnTo>
                    <a:pt x="7826571" y="0"/>
                  </a:lnTo>
                  <a:lnTo>
                    <a:pt x="7837691" y="6371105"/>
                  </a:lnTo>
                  <a:lnTo>
                    <a:pt x="11120" y="6384765"/>
                  </a:lnTo>
                  <a:lnTo>
                    <a:pt x="0" y="13660"/>
                  </a:lnTo>
                  <a:close/>
                </a:path>
              </a:pathLst>
            </a:custGeom>
            <a:blipFill>
              <a:blip r:embed="rId2"/>
              <a:stretch>
                <a:fillRect l="-35185" t="-13317" r="-29166" b="0"/>
              </a:stretch>
            </a:blipFill>
          </p:spPr>
        </p:sp>
      </p:grpSp>
      <p:sp>
        <p:nvSpPr>
          <p:cNvPr name="TextBox 8" id="8"/>
          <p:cNvSpPr txBox="true"/>
          <p:nvPr/>
        </p:nvSpPr>
        <p:spPr>
          <a:xfrm rot="0">
            <a:off x="988665" y="748159"/>
            <a:ext cx="7478614" cy="859334"/>
          </a:xfrm>
          <a:prstGeom prst="rect">
            <a:avLst/>
          </a:prstGeom>
        </p:spPr>
        <p:txBody>
          <a:bodyPr anchor="t" rtlCol="false" tIns="0" lIns="0" bIns="0" rIns="0">
            <a:spAutoFit/>
          </a:bodyPr>
          <a:lstStyle/>
          <a:p>
            <a:pPr algn="l">
              <a:lnSpc>
                <a:spcPts val="6500"/>
              </a:lnSpc>
            </a:pPr>
            <a:r>
              <a:rPr lang="en-US" sz="5187">
                <a:solidFill>
                  <a:srgbClr val="FBE629"/>
                </a:solidFill>
                <a:latin typeface="Lora"/>
                <a:ea typeface="Lora"/>
                <a:cs typeface="Lora"/>
                <a:sym typeface="Lora"/>
              </a:rPr>
              <a:t>Project Goals and Scope</a:t>
            </a:r>
          </a:p>
        </p:txBody>
      </p:sp>
      <p:grpSp>
        <p:nvGrpSpPr>
          <p:cNvPr name="Group 9" id="9"/>
          <p:cNvGrpSpPr/>
          <p:nvPr/>
        </p:nvGrpSpPr>
        <p:grpSpPr>
          <a:xfrm rot="0">
            <a:off x="988665" y="2454920"/>
            <a:ext cx="4585098" cy="3834259"/>
            <a:chOff x="0" y="0"/>
            <a:chExt cx="6113463" cy="5112345"/>
          </a:xfrm>
        </p:grpSpPr>
        <p:sp>
          <p:nvSpPr>
            <p:cNvPr name="Freeform 10" id="10"/>
            <p:cNvSpPr/>
            <p:nvPr/>
          </p:nvSpPr>
          <p:spPr>
            <a:xfrm flipH="false" flipV="false" rot="0">
              <a:off x="0" y="0"/>
              <a:ext cx="6113399" cy="5112385"/>
            </a:xfrm>
            <a:custGeom>
              <a:avLst/>
              <a:gdLst/>
              <a:ahLst/>
              <a:cxnLst/>
              <a:rect r="r" b="b" t="t" l="l"/>
              <a:pathLst>
                <a:path h="5112385" w="6113399">
                  <a:moveTo>
                    <a:pt x="0" y="243840"/>
                  </a:moveTo>
                  <a:cubicBezTo>
                    <a:pt x="0" y="109220"/>
                    <a:pt x="109220" y="0"/>
                    <a:pt x="243840" y="0"/>
                  </a:cubicBezTo>
                  <a:lnTo>
                    <a:pt x="5869559" y="0"/>
                  </a:lnTo>
                  <a:cubicBezTo>
                    <a:pt x="6004179" y="0"/>
                    <a:pt x="6113399" y="109220"/>
                    <a:pt x="6113399" y="243840"/>
                  </a:cubicBezTo>
                  <a:lnTo>
                    <a:pt x="6113399" y="4868545"/>
                  </a:lnTo>
                  <a:cubicBezTo>
                    <a:pt x="6113399" y="5003165"/>
                    <a:pt x="6004179" y="5112385"/>
                    <a:pt x="5869559" y="5112385"/>
                  </a:cubicBezTo>
                  <a:lnTo>
                    <a:pt x="243840" y="5112385"/>
                  </a:lnTo>
                  <a:cubicBezTo>
                    <a:pt x="109220" y="5112385"/>
                    <a:pt x="0" y="5003165"/>
                    <a:pt x="0" y="4868545"/>
                  </a:cubicBezTo>
                  <a:close/>
                </a:path>
              </a:pathLst>
            </a:custGeom>
            <a:solidFill>
              <a:srgbClr val="252833"/>
            </a:solidFill>
          </p:spPr>
        </p:sp>
      </p:grpSp>
      <p:grpSp>
        <p:nvGrpSpPr>
          <p:cNvPr name="Group 11" id="11"/>
          <p:cNvGrpSpPr/>
          <p:nvPr/>
        </p:nvGrpSpPr>
        <p:grpSpPr>
          <a:xfrm rot="0">
            <a:off x="988665" y="2416820"/>
            <a:ext cx="4585098" cy="152400"/>
            <a:chOff x="0" y="0"/>
            <a:chExt cx="6113463" cy="203200"/>
          </a:xfrm>
        </p:grpSpPr>
        <p:sp>
          <p:nvSpPr>
            <p:cNvPr name="Freeform 12" id="12" descr="preencoded.png"/>
            <p:cNvSpPr/>
            <p:nvPr/>
          </p:nvSpPr>
          <p:spPr>
            <a:xfrm flipH="false" flipV="false" rot="0">
              <a:off x="0" y="0"/>
              <a:ext cx="6113526" cy="203200"/>
            </a:xfrm>
            <a:custGeom>
              <a:avLst/>
              <a:gdLst/>
              <a:ahLst/>
              <a:cxnLst/>
              <a:rect r="r" b="b" t="t" l="l"/>
              <a:pathLst>
                <a:path h="203200" w="6113526">
                  <a:moveTo>
                    <a:pt x="0" y="0"/>
                  </a:moveTo>
                  <a:lnTo>
                    <a:pt x="6113526" y="0"/>
                  </a:lnTo>
                  <a:lnTo>
                    <a:pt x="6113526" y="203200"/>
                  </a:lnTo>
                  <a:lnTo>
                    <a:pt x="0" y="203200"/>
                  </a:lnTo>
                  <a:lnTo>
                    <a:pt x="0" y="0"/>
                  </a:lnTo>
                  <a:close/>
                </a:path>
              </a:pathLst>
            </a:custGeom>
            <a:blipFill>
              <a:blip r:embed="rId3"/>
              <a:stretch>
                <a:fillRect l="0" t="-38" r="1" b="-38"/>
              </a:stretch>
            </a:blipFill>
          </p:spPr>
        </p:sp>
      </p:grpSp>
      <p:grpSp>
        <p:nvGrpSpPr>
          <p:cNvPr name="Group 13" id="13"/>
          <p:cNvGrpSpPr/>
          <p:nvPr/>
        </p:nvGrpSpPr>
        <p:grpSpPr>
          <a:xfrm rot="0">
            <a:off x="2857500" y="2031206"/>
            <a:ext cx="847428" cy="847428"/>
            <a:chOff x="0" y="0"/>
            <a:chExt cx="1129903" cy="1129903"/>
          </a:xfrm>
        </p:grpSpPr>
        <p:sp>
          <p:nvSpPr>
            <p:cNvPr name="Freeform 14" id="14" descr="preencoded.png"/>
            <p:cNvSpPr/>
            <p:nvPr/>
          </p:nvSpPr>
          <p:spPr>
            <a:xfrm flipH="false" flipV="false" rot="0">
              <a:off x="0" y="0"/>
              <a:ext cx="1129919" cy="1129919"/>
            </a:xfrm>
            <a:custGeom>
              <a:avLst/>
              <a:gdLst/>
              <a:ahLst/>
              <a:cxnLst/>
              <a:rect r="r" b="b" t="t" l="l"/>
              <a:pathLst>
                <a:path h="1129919" w="1129919">
                  <a:moveTo>
                    <a:pt x="0" y="0"/>
                  </a:moveTo>
                  <a:lnTo>
                    <a:pt x="1129919" y="0"/>
                  </a:lnTo>
                  <a:lnTo>
                    <a:pt x="1129919" y="1129919"/>
                  </a:lnTo>
                  <a:lnTo>
                    <a:pt x="0" y="1129919"/>
                  </a:lnTo>
                  <a:lnTo>
                    <a:pt x="0" y="0"/>
                  </a:lnTo>
                  <a:close/>
                </a:path>
              </a:pathLst>
            </a:custGeom>
            <a:blipFill>
              <a:blip r:embed="rId4"/>
              <a:stretch>
                <a:fillRect l="0" t="0" r="1" b="1"/>
              </a:stretch>
            </a:blipFill>
          </p:spPr>
        </p:sp>
      </p:grpSp>
      <p:sp>
        <p:nvSpPr>
          <p:cNvPr name="Freeform 15" id="15" descr="preencoded.png"/>
          <p:cNvSpPr/>
          <p:nvPr/>
        </p:nvSpPr>
        <p:spPr>
          <a:xfrm flipH="false" flipV="false" rot="0">
            <a:off x="3111699" y="2285405"/>
            <a:ext cx="338881" cy="338881"/>
          </a:xfrm>
          <a:custGeom>
            <a:avLst/>
            <a:gdLst/>
            <a:ahLst/>
            <a:cxnLst/>
            <a:rect r="r" b="b" t="t" l="l"/>
            <a:pathLst>
              <a:path h="338881" w="338881">
                <a:moveTo>
                  <a:pt x="0" y="0"/>
                </a:moveTo>
                <a:lnTo>
                  <a:pt x="338881" y="0"/>
                </a:lnTo>
                <a:lnTo>
                  <a:pt x="338881" y="338881"/>
                </a:lnTo>
                <a:lnTo>
                  <a:pt x="0" y="3388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1309241" y="3151585"/>
            <a:ext cx="3323332" cy="424904"/>
          </a:xfrm>
          <a:prstGeom prst="rect">
            <a:avLst/>
          </a:prstGeom>
        </p:spPr>
        <p:txBody>
          <a:bodyPr anchor="t" rtlCol="false" tIns="0" lIns="0" bIns="0" rIns="0">
            <a:spAutoFit/>
          </a:bodyPr>
          <a:lstStyle/>
          <a:p>
            <a:pPr algn="l">
              <a:lnSpc>
                <a:spcPts val="3250"/>
              </a:lnSpc>
            </a:pPr>
            <a:r>
              <a:rPr lang="en-US" sz="2562">
                <a:solidFill>
                  <a:srgbClr val="D6E5EF"/>
                </a:solidFill>
                <a:latin typeface="Lora"/>
                <a:ea typeface="Lora"/>
                <a:cs typeface="Lora"/>
                <a:sym typeface="Lora"/>
              </a:rPr>
              <a:t>Analyze 7.7M Records</a:t>
            </a:r>
          </a:p>
        </p:txBody>
      </p:sp>
      <p:sp>
        <p:nvSpPr>
          <p:cNvPr name="TextBox 17" id="17"/>
          <p:cNvSpPr txBox="true"/>
          <p:nvPr/>
        </p:nvSpPr>
        <p:spPr>
          <a:xfrm rot="0">
            <a:off x="1309241" y="3650605"/>
            <a:ext cx="3943945" cy="1450776"/>
          </a:xfrm>
          <a:prstGeom prst="rect">
            <a:avLst/>
          </a:prstGeom>
        </p:spPr>
        <p:txBody>
          <a:bodyPr anchor="t" rtlCol="false" tIns="0" lIns="0" bIns="0" rIns="0">
            <a:spAutoFit/>
          </a:bodyPr>
          <a:lstStyle/>
          <a:p>
            <a:pPr algn="l">
              <a:lnSpc>
                <a:spcPts val="3500"/>
              </a:lnSpc>
            </a:pPr>
            <a:r>
              <a:rPr lang="en-US" sz="2187">
                <a:solidFill>
                  <a:srgbClr val="D6E5EF"/>
                </a:solidFill>
                <a:latin typeface="Source Han Sans JP"/>
                <a:ea typeface="Source Han Sans JP"/>
                <a:cs typeface="Source Han Sans JP"/>
                <a:sym typeface="Source Han Sans JP"/>
              </a:rPr>
              <a:t>Perform in-depth EDA on a large-scale dataset covering 49 US states from 2016 to 2023.</a:t>
            </a:r>
          </a:p>
        </p:txBody>
      </p:sp>
      <p:grpSp>
        <p:nvGrpSpPr>
          <p:cNvPr name="Group 18" id="18"/>
          <p:cNvGrpSpPr/>
          <p:nvPr/>
        </p:nvGrpSpPr>
        <p:grpSpPr>
          <a:xfrm rot="0">
            <a:off x="5856237" y="2454920"/>
            <a:ext cx="4585098" cy="3834259"/>
            <a:chOff x="0" y="0"/>
            <a:chExt cx="6113463" cy="5112345"/>
          </a:xfrm>
        </p:grpSpPr>
        <p:sp>
          <p:nvSpPr>
            <p:cNvPr name="Freeform 19" id="19"/>
            <p:cNvSpPr/>
            <p:nvPr/>
          </p:nvSpPr>
          <p:spPr>
            <a:xfrm flipH="false" flipV="false" rot="0">
              <a:off x="0" y="0"/>
              <a:ext cx="6113399" cy="5112385"/>
            </a:xfrm>
            <a:custGeom>
              <a:avLst/>
              <a:gdLst/>
              <a:ahLst/>
              <a:cxnLst/>
              <a:rect r="r" b="b" t="t" l="l"/>
              <a:pathLst>
                <a:path h="5112385" w="6113399">
                  <a:moveTo>
                    <a:pt x="0" y="243840"/>
                  </a:moveTo>
                  <a:cubicBezTo>
                    <a:pt x="0" y="109220"/>
                    <a:pt x="109220" y="0"/>
                    <a:pt x="243840" y="0"/>
                  </a:cubicBezTo>
                  <a:lnTo>
                    <a:pt x="5869559" y="0"/>
                  </a:lnTo>
                  <a:cubicBezTo>
                    <a:pt x="6004179" y="0"/>
                    <a:pt x="6113399" y="109220"/>
                    <a:pt x="6113399" y="243840"/>
                  </a:cubicBezTo>
                  <a:lnTo>
                    <a:pt x="6113399" y="4868545"/>
                  </a:lnTo>
                  <a:cubicBezTo>
                    <a:pt x="6113399" y="5003165"/>
                    <a:pt x="6004179" y="5112385"/>
                    <a:pt x="5869559" y="5112385"/>
                  </a:cubicBezTo>
                  <a:lnTo>
                    <a:pt x="243840" y="5112385"/>
                  </a:lnTo>
                  <a:cubicBezTo>
                    <a:pt x="109220" y="5112385"/>
                    <a:pt x="0" y="5003165"/>
                    <a:pt x="0" y="4868545"/>
                  </a:cubicBezTo>
                  <a:close/>
                </a:path>
              </a:pathLst>
            </a:custGeom>
            <a:solidFill>
              <a:srgbClr val="252833"/>
            </a:solidFill>
          </p:spPr>
        </p:sp>
      </p:grpSp>
      <p:grpSp>
        <p:nvGrpSpPr>
          <p:cNvPr name="Group 20" id="20"/>
          <p:cNvGrpSpPr/>
          <p:nvPr/>
        </p:nvGrpSpPr>
        <p:grpSpPr>
          <a:xfrm rot="0">
            <a:off x="5856237" y="2416820"/>
            <a:ext cx="4585098" cy="152400"/>
            <a:chOff x="0" y="0"/>
            <a:chExt cx="6113463" cy="203200"/>
          </a:xfrm>
        </p:grpSpPr>
        <p:sp>
          <p:nvSpPr>
            <p:cNvPr name="Freeform 21" id="21" descr="preencoded.png"/>
            <p:cNvSpPr/>
            <p:nvPr/>
          </p:nvSpPr>
          <p:spPr>
            <a:xfrm flipH="false" flipV="false" rot="0">
              <a:off x="0" y="0"/>
              <a:ext cx="6113526" cy="203200"/>
            </a:xfrm>
            <a:custGeom>
              <a:avLst/>
              <a:gdLst/>
              <a:ahLst/>
              <a:cxnLst/>
              <a:rect r="r" b="b" t="t" l="l"/>
              <a:pathLst>
                <a:path h="203200" w="6113526">
                  <a:moveTo>
                    <a:pt x="0" y="0"/>
                  </a:moveTo>
                  <a:lnTo>
                    <a:pt x="6113526" y="0"/>
                  </a:lnTo>
                  <a:lnTo>
                    <a:pt x="6113526" y="203200"/>
                  </a:lnTo>
                  <a:lnTo>
                    <a:pt x="0" y="203200"/>
                  </a:lnTo>
                  <a:lnTo>
                    <a:pt x="0" y="0"/>
                  </a:lnTo>
                  <a:close/>
                </a:path>
              </a:pathLst>
            </a:custGeom>
            <a:blipFill>
              <a:blip r:embed="rId3"/>
              <a:stretch>
                <a:fillRect l="0" t="-38" r="1" b="-38"/>
              </a:stretch>
            </a:blipFill>
          </p:spPr>
        </p:sp>
      </p:grpSp>
      <p:grpSp>
        <p:nvGrpSpPr>
          <p:cNvPr name="Group 22" id="22"/>
          <p:cNvGrpSpPr/>
          <p:nvPr/>
        </p:nvGrpSpPr>
        <p:grpSpPr>
          <a:xfrm rot="0">
            <a:off x="7725072" y="2031206"/>
            <a:ext cx="847427" cy="847428"/>
            <a:chOff x="0" y="0"/>
            <a:chExt cx="1129903" cy="1129903"/>
          </a:xfrm>
        </p:grpSpPr>
        <p:sp>
          <p:nvSpPr>
            <p:cNvPr name="Freeform 23" id="23" descr="preencoded.png"/>
            <p:cNvSpPr/>
            <p:nvPr/>
          </p:nvSpPr>
          <p:spPr>
            <a:xfrm flipH="false" flipV="false" rot="0">
              <a:off x="0" y="0"/>
              <a:ext cx="1129919" cy="1129919"/>
            </a:xfrm>
            <a:custGeom>
              <a:avLst/>
              <a:gdLst/>
              <a:ahLst/>
              <a:cxnLst/>
              <a:rect r="r" b="b" t="t" l="l"/>
              <a:pathLst>
                <a:path h="1129919" w="1129919">
                  <a:moveTo>
                    <a:pt x="0" y="0"/>
                  </a:moveTo>
                  <a:lnTo>
                    <a:pt x="1129919" y="0"/>
                  </a:lnTo>
                  <a:lnTo>
                    <a:pt x="1129919" y="1129919"/>
                  </a:lnTo>
                  <a:lnTo>
                    <a:pt x="0" y="1129919"/>
                  </a:lnTo>
                  <a:lnTo>
                    <a:pt x="0" y="0"/>
                  </a:lnTo>
                  <a:close/>
                </a:path>
              </a:pathLst>
            </a:custGeom>
            <a:blipFill>
              <a:blip r:embed="rId4"/>
              <a:stretch>
                <a:fillRect l="0" t="0" r="1" b="1"/>
              </a:stretch>
            </a:blipFill>
          </p:spPr>
        </p:sp>
      </p:grpSp>
      <p:sp>
        <p:nvSpPr>
          <p:cNvPr name="Freeform 24" id="24" descr="preencoded.png"/>
          <p:cNvSpPr/>
          <p:nvPr/>
        </p:nvSpPr>
        <p:spPr>
          <a:xfrm flipH="false" flipV="false" rot="0">
            <a:off x="7979271" y="2285405"/>
            <a:ext cx="338881" cy="338881"/>
          </a:xfrm>
          <a:custGeom>
            <a:avLst/>
            <a:gdLst/>
            <a:ahLst/>
            <a:cxnLst/>
            <a:rect r="r" b="b" t="t" l="l"/>
            <a:pathLst>
              <a:path h="338881" w="338881">
                <a:moveTo>
                  <a:pt x="0" y="0"/>
                </a:moveTo>
                <a:lnTo>
                  <a:pt x="338881" y="0"/>
                </a:lnTo>
                <a:lnTo>
                  <a:pt x="338881" y="338881"/>
                </a:lnTo>
                <a:lnTo>
                  <a:pt x="0" y="338881"/>
                </a:lnTo>
                <a:lnTo>
                  <a:pt x="0" y="0"/>
                </a:lnTo>
                <a:close/>
              </a:path>
            </a:pathLst>
          </a:custGeom>
          <a:blipFill>
            <a:blip r:embed="rId7">
              <a:extLst>
                <a:ext uri="{96DAC541-7B7A-43D3-8B79-37D633B846F1}">
                  <asvg:svgBlip xmlns:asvg="http://schemas.microsoft.com/office/drawing/2016/SVG/main" r:embed="rId8"/>
                </a:ext>
              </a:extLst>
            </a:blip>
            <a:stretch>
              <a:fillRect l="0" t="-1388" r="0" b="-1388"/>
            </a:stretch>
          </a:blipFill>
        </p:spPr>
      </p:sp>
      <p:sp>
        <p:nvSpPr>
          <p:cNvPr name="TextBox 25" id="25"/>
          <p:cNvSpPr txBox="true"/>
          <p:nvPr/>
        </p:nvSpPr>
        <p:spPr>
          <a:xfrm rot="0">
            <a:off x="6176814" y="3151585"/>
            <a:ext cx="3943945" cy="840284"/>
          </a:xfrm>
          <a:prstGeom prst="rect">
            <a:avLst/>
          </a:prstGeom>
        </p:spPr>
        <p:txBody>
          <a:bodyPr anchor="t" rtlCol="false" tIns="0" lIns="0" bIns="0" rIns="0">
            <a:spAutoFit/>
          </a:bodyPr>
          <a:lstStyle/>
          <a:p>
            <a:pPr algn="l">
              <a:lnSpc>
                <a:spcPts val="3250"/>
              </a:lnSpc>
            </a:pPr>
            <a:r>
              <a:rPr lang="en-US" sz="2562">
                <a:solidFill>
                  <a:srgbClr val="D6E5EF"/>
                </a:solidFill>
                <a:latin typeface="Lora"/>
                <a:ea typeface="Lora"/>
                <a:cs typeface="Lora"/>
                <a:sym typeface="Lora"/>
              </a:rPr>
              <a:t>Uncover Trends &amp; Patterns</a:t>
            </a:r>
          </a:p>
        </p:txBody>
      </p:sp>
      <p:sp>
        <p:nvSpPr>
          <p:cNvPr name="TextBox 26" id="26"/>
          <p:cNvSpPr txBox="true"/>
          <p:nvPr/>
        </p:nvSpPr>
        <p:spPr>
          <a:xfrm rot="0">
            <a:off x="6176814" y="4065984"/>
            <a:ext cx="3943945" cy="1902619"/>
          </a:xfrm>
          <a:prstGeom prst="rect">
            <a:avLst/>
          </a:prstGeom>
        </p:spPr>
        <p:txBody>
          <a:bodyPr anchor="t" rtlCol="false" tIns="0" lIns="0" bIns="0" rIns="0">
            <a:spAutoFit/>
          </a:bodyPr>
          <a:lstStyle/>
          <a:p>
            <a:pPr algn="l">
              <a:lnSpc>
                <a:spcPts val="3500"/>
              </a:lnSpc>
            </a:pPr>
            <a:r>
              <a:rPr lang="en-US" sz="2187">
                <a:solidFill>
                  <a:srgbClr val="D6E5EF"/>
                </a:solidFill>
                <a:latin typeface="Source Han Sans JP"/>
                <a:ea typeface="Source Han Sans JP"/>
                <a:cs typeface="Source Han Sans JP"/>
                <a:sym typeface="Source Han Sans JP"/>
              </a:rPr>
              <a:t>Identify temporal, spatial, and environmental factors contributing to accident occurrence and severity.</a:t>
            </a:r>
          </a:p>
        </p:txBody>
      </p:sp>
      <p:grpSp>
        <p:nvGrpSpPr>
          <p:cNvPr name="Group 27" id="27"/>
          <p:cNvGrpSpPr/>
          <p:nvPr/>
        </p:nvGrpSpPr>
        <p:grpSpPr>
          <a:xfrm rot="0">
            <a:off x="988665" y="6995369"/>
            <a:ext cx="9452670" cy="2515195"/>
            <a:chOff x="0" y="0"/>
            <a:chExt cx="12603560" cy="3353593"/>
          </a:xfrm>
        </p:grpSpPr>
        <p:sp>
          <p:nvSpPr>
            <p:cNvPr name="Freeform 28" id="28"/>
            <p:cNvSpPr/>
            <p:nvPr/>
          </p:nvSpPr>
          <p:spPr>
            <a:xfrm flipH="false" flipV="false" rot="0">
              <a:off x="0" y="0"/>
              <a:ext cx="12603607" cy="3353562"/>
            </a:xfrm>
            <a:custGeom>
              <a:avLst/>
              <a:gdLst/>
              <a:ahLst/>
              <a:cxnLst/>
              <a:rect r="r" b="b" t="t" l="l"/>
              <a:pathLst>
                <a:path h="3353562" w="12603607">
                  <a:moveTo>
                    <a:pt x="0" y="243840"/>
                  </a:moveTo>
                  <a:cubicBezTo>
                    <a:pt x="0" y="109220"/>
                    <a:pt x="109220" y="0"/>
                    <a:pt x="243840" y="0"/>
                  </a:cubicBezTo>
                  <a:lnTo>
                    <a:pt x="12359767" y="0"/>
                  </a:lnTo>
                  <a:cubicBezTo>
                    <a:pt x="12494387" y="0"/>
                    <a:pt x="12603607" y="109220"/>
                    <a:pt x="12603607" y="243840"/>
                  </a:cubicBezTo>
                  <a:lnTo>
                    <a:pt x="12603607" y="3109722"/>
                  </a:lnTo>
                  <a:cubicBezTo>
                    <a:pt x="12603607" y="3244342"/>
                    <a:pt x="12494387" y="3353562"/>
                    <a:pt x="12359767" y="3353562"/>
                  </a:cubicBezTo>
                  <a:lnTo>
                    <a:pt x="243840" y="3353562"/>
                  </a:lnTo>
                  <a:cubicBezTo>
                    <a:pt x="109220" y="3353562"/>
                    <a:pt x="0" y="3244342"/>
                    <a:pt x="0" y="3109722"/>
                  </a:cubicBezTo>
                  <a:close/>
                </a:path>
              </a:pathLst>
            </a:custGeom>
            <a:solidFill>
              <a:srgbClr val="252833"/>
            </a:solidFill>
          </p:spPr>
        </p:sp>
      </p:grpSp>
      <p:grpSp>
        <p:nvGrpSpPr>
          <p:cNvPr name="Group 29" id="29"/>
          <p:cNvGrpSpPr/>
          <p:nvPr/>
        </p:nvGrpSpPr>
        <p:grpSpPr>
          <a:xfrm rot="0">
            <a:off x="988665" y="6957269"/>
            <a:ext cx="9452670" cy="152400"/>
            <a:chOff x="0" y="0"/>
            <a:chExt cx="12603560" cy="203200"/>
          </a:xfrm>
        </p:grpSpPr>
        <p:sp>
          <p:nvSpPr>
            <p:cNvPr name="Freeform 30" id="30" descr="preencoded.png"/>
            <p:cNvSpPr/>
            <p:nvPr/>
          </p:nvSpPr>
          <p:spPr>
            <a:xfrm flipH="false" flipV="false" rot="0">
              <a:off x="0" y="0"/>
              <a:ext cx="12603607" cy="203200"/>
            </a:xfrm>
            <a:custGeom>
              <a:avLst/>
              <a:gdLst/>
              <a:ahLst/>
              <a:cxnLst/>
              <a:rect r="r" b="b" t="t" l="l"/>
              <a:pathLst>
                <a:path h="203200" w="12603607">
                  <a:moveTo>
                    <a:pt x="0" y="0"/>
                  </a:moveTo>
                  <a:lnTo>
                    <a:pt x="12603607" y="0"/>
                  </a:lnTo>
                  <a:lnTo>
                    <a:pt x="12603607" y="203200"/>
                  </a:lnTo>
                  <a:lnTo>
                    <a:pt x="0" y="203200"/>
                  </a:lnTo>
                  <a:lnTo>
                    <a:pt x="0" y="0"/>
                  </a:lnTo>
                  <a:close/>
                </a:path>
              </a:pathLst>
            </a:custGeom>
            <a:blipFill>
              <a:blip r:embed="rId9"/>
              <a:stretch>
                <a:fillRect l="0" t="-20" r="0" b="-20"/>
              </a:stretch>
            </a:blipFill>
          </p:spPr>
        </p:sp>
      </p:grpSp>
      <p:grpSp>
        <p:nvGrpSpPr>
          <p:cNvPr name="Group 31" id="31"/>
          <p:cNvGrpSpPr/>
          <p:nvPr/>
        </p:nvGrpSpPr>
        <p:grpSpPr>
          <a:xfrm rot="0">
            <a:off x="5291286" y="6571655"/>
            <a:ext cx="847427" cy="847427"/>
            <a:chOff x="0" y="0"/>
            <a:chExt cx="1129903" cy="1129903"/>
          </a:xfrm>
        </p:grpSpPr>
        <p:sp>
          <p:nvSpPr>
            <p:cNvPr name="Freeform 32" id="32" descr="preencoded.png"/>
            <p:cNvSpPr/>
            <p:nvPr/>
          </p:nvSpPr>
          <p:spPr>
            <a:xfrm flipH="false" flipV="false" rot="0">
              <a:off x="0" y="0"/>
              <a:ext cx="1129919" cy="1129919"/>
            </a:xfrm>
            <a:custGeom>
              <a:avLst/>
              <a:gdLst/>
              <a:ahLst/>
              <a:cxnLst/>
              <a:rect r="r" b="b" t="t" l="l"/>
              <a:pathLst>
                <a:path h="1129919" w="1129919">
                  <a:moveTo>
                    <a:pt x="0" y="0"/>
                  </a:moveTo>
                  <a:lnTo>
                    <a:pt x="1129919" y="0"/>
                  </a:lnTo>
                  <a:lnTo>
                    <a:pt x="1129919" y="1129919"/>
                  </a:lnTo>
                  <a:lnTo>
                    <a:pt x="0" y="1129919"/>
                  </a:lnTo>
                  <a:lnTo>
                    <a:pt x="0" y="0"/>
                  </a:lnTo>
                  <a:close/>
                </a:path>
              </a:pathLst>
            </a:custGeom>
            <a:blipFill>
              <a:blip r:embed="rId4"/>
              <a:stretch>
                <a:fillRect l="0" t="0" r="1" b="1"/>
              </a:stretch>
            </a:blipFill>
          </p:spPr>
        </p:sp>
      </p:grpSp>
      <p:sp>
        <p:nvSpPr>
          <p:cNvPr name="Freeform 33" id="33" descr="preencoded.png"/>
          <p:cNvSpPr/>
          <p:nvPr/>
        </p:nvSpPr>
        <p:spPr>
          <a:xfrm flipH="false" flipV="false" rot="0">
            <a:off x="5545485" y="6825854"/>
            <a:ext cx="338881" cy="338881"/>
          </a:xfrm>
          <a:custGeom>
            <a:avLst/>
            <a:gdLst/>
            <a:ahLst/>
            <a:cxnLst/>
            <a:rect r="r" b="b" t="t" l="l"/>
            <a:pathLst>
              <a:path h="338881" w="338881">
                <a:moveTo>
                  <a:pt x="0" y="0"/>
                </a:moveTo>
                <a:lnTo>
                  <a:pt x="338881" y="0"/>
                </a:lnTo>
                <a:lnTo>
                  <a:pt x="338881" y="338881"/>
                </a:lnTo>
                <a:lnTo>
                  <a:pt x="0" y="338881"/>
                </a:lnTo>
                <a:lnTo>
                  <a:pt x="0" y="0"/>
                </a:lnTo>
                <a:close/>
              </a:path>
            </a:pathLst>
          </a:custGeom>
          <a:blipFill>
            <a:blip r:embed="rId10">
              <a:extLst>
                <a:ext uri="{96DAC541-7B7A-43D3-8B79-37D633B846F1}">
                  <asvg:svgBlip xmlns:asvg="http://schemas.microsoft.com/office/drawing/2016/SVG/main" r:embed="rId11"/>
                </a:ext>
              </a:extLst>
            </a:blip>
            <a:stretch>
              <a:fillRect l="-23611" t="0" r="-23611" b="0"/>
            </a:stretch>
          </a:blipFill>
        </p:spPr>
      </p:sp>
      <p:sp>
        <p:nvSpPr>
          <p:cNvPr name="TextBox 34" id="34"/>
          <p:cNvSpPr txBox="true"/>
          <p:nvPr/>
        </p:nvSpPr>
        <p:spPr>
          <a:xfrm rot="0">
            <a:off x="1309241" y="7692032"/>
            <a:ext cx="4471987" cy="424904"/>
          </a:xfrm>
          <a:prstGeom prst="rect">
            <a:avLst/>
          </a:prstGeom>
        </p:spPr>
        <p:txBody>
          <a:bodyPr anchor="t" rtlCol="false" tIns="0" lIns="0" bIns="0" rIns="0">
            <a:spAutoFit/>
          </a:bodyPr>
          <a:lstStyle/>
          <a:p>
            <a:pPr algn="l">
              <a:lnSpc>
                <a:spcPts val="3250"/>
              </a:lnSpc>
            </a:pPr>
            <a:r>
              <a:rPr lang="en-US" sz="2562">
                <a:solidFill>
                  <a:srgbClr val="D6E5EF"/>
                </a:solidFill>
                <a:latin typeface="Lora"/>
                <a:ea typeface="Lora"/>
                <a:cs typeface="Lora"/>
                <a:sym typeface="Lora"/>
              </a:rPr>
              <a:t>Generate Actionable Insights</a:t>
            </a:r>
          </a:p>
        </p:txBody>
      </p:sp>
      <p:sp>
        <p:nvSpPr>
          <p:cNvPr name="TextBox 35" id="35"/>
          <p:cNvSpPr txBox="true"/>
          <p:nvPr/>
        </p:nvSpPr>
        <p:spPr>
          <a:xfrm rot="0">
            <a:off x="1309241" y="8191054"/>
            <a:ext cx="8811517" cy="998935"/>
          </a:xfrm>
          <a:prstGeom prst="rect">
            <a:avLst/>
          </a:prstGeom>
        </p:spPr>
        <p:txBody>
          <a:bodyPr anchor="t" rtlCol="false" tIns="0" lIns="0" bIns="0" rIns="0">
            <a:spAutoFit/>
          </a:bodyPr>
          <a:lstStyle/>
          <a:p>
            <a:pPr algn="l">
              <a:lnSpc>
                <a:spcPts val="3500"/>
              </a:lnSpc>
            </a:pPr>
            <a:r>
              <a:rPr lang="en-US" sz="2187">
                <a:solidFill>
                  <a:srgbClr val="D6E5EF"/>
                </a:solidFill>
                <a:latin typeface="Source Han Sans JP"/>
                <a:ea typeface="Source Han Sans JP"/>
                <a:cs typeface="Source Han Sans JP"/>
                <a:sym typeface="Source Han Sans JP"/>
              </a:rPr>
              <a:t>Provide evidence-based findings for transportation authorities, urban planners, and policy makers.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TextBox 6" id="6"/>
          <p:cNvSpPr txBox="true"/>
          <p:nvPr/>
        </p:nvSpPr>
        <p:spPr>
          <a:xfrm rot="0">
            <a:off x="523578" y="804416"/>
            <a:ext cx="6845349" cy="411797"/>
          </a:xfrm>
          <a:prstGeom prst="rect">
            <a:avLst/>
          </a:prstGeom>
        </p:spPr>
        <p:txBody>
          <a:bodyPr anchor="t" rtlCol="false" tIns="0" lIns="0" bIns="0" rIns="0">
            <a:spAutoFit/>
          </a:bodyPr>
          <a:lstStyle/>
          <a:p>
            <a:pPr algn="l">
              <a:lnSpc>
                <a:spcPts val="3312"/>
              </a:lnSpc>
            </a:pPr>
            <a:r>
              <a:rPr lang="en-US" b="true" sz="2650">
                <a:solidFill>
                  <a:srgbClr val="72E534"/>
                </a:solidFill>
                <a:latin typeface="Lora Bold"/>
                <a:ea typeface="Lora Bold"/>
                <a:cs typeface="Lora Bold"/>
                <a:sym typeface="Lora Bold"/>
              </a:rPr>
              <a:t>The 15-Step Data Preprocessing Pipeline</a:t>
            </a:r>
          </a:p>
        </p:txBody>
      </p:sp>
      <p:sp>
        <p:nvSpPr>
          <p:cNvPr name="TextBox 7" id="7"/>
          <p:cNvSpPr txBox="true"/>
          <p:nvPr/>
        </p:nvSpPr>
        <p:spPr>
          <a:xfrm rot="0">
            <a:off x="523578" y="1467296"/>
            <a:ext cx="17240845" cy="739564"/>
          </a:xfrm>
          <a:prstGeom prst="rect">
            <a:avLst/>
          </a:prstGeom>
        </p:spPr>
        <p:txBody>
          <a:bodyPr anchor="t" rtlCol="false" tIns="0" lIns="0" bIns="0" rIns="0">
            <a:spAutoFit/>
          </a:bodyPr>
          <a:lstStyle/>
          <a:p>
            <a:pPr algn="l">
              <a:lnSpc>
                <a:spcPts val="3041"/>
              </a:lnSpc>
            </a:pPr>
            <a:r>
              <a:rPr lang="en-US" sz="1824">
                <a:solidFill>
                  <a:srgbClr val="FBE629"/>
                </a:solidFill>
                <a:latin typeface="Source Han Sans JP"/>
                <a:ea typeface="Source Han Sans JP"/>
                <a:cs typeface="Source Han Sans JP"/>
                <a:sym typeface="Source Han Sans JP"/>
              </a:rPr>
              <a:t>Transforming a colossal 7.7 million raw records into a refined, analytically ready dataset was a critical first step. This was achieved through a meticulously designed 15-step data preprocessing pipeline, resulting in a robust dataset of 6.9 million rows with 35 crucial columns and, crucially, </a:t>
            </a:r>
            <a:r>
              <a:rPr lang="en-US" b="true" sz="1824">
                <a:solidFill>
                  <a:srgbClr val="FBE629"/>
                </a:solidFill>
                <a:latin typeface="Source Han Sans JP Bold"/>
                <a:ea typeface="Source Han Sans JP Bold"/>
                <a:cs typeface="Source Han Sans JP Bold"/>
                <a:sym typeface="Source Han Sans JP Bold"/>
              </a:rPr>
              <a:t>zero missing data points</a:t>
            </a:r>
            <a:r>
              <a:rPr lang="en-US" sz="1824">
                <a:solidFill>
                  <a:srgbClr val="FBE629"/>
                </a:solidFill>
                <a:latin typeface="Source Han Sans JP"/>
                <a:ea typeface="Source Han Sans JP"/>
                <a:cs typeface="Source Han Sans JP"/>
                <a:sym typeface="Source Han Sans JP"/>
              </a:rPr>
              <a:t>.</a:t>
            </a:r>
          </a:p>
        </p:txBody>
      </p:sp>
      <p:grpSp>
        <p:nvGrpSpPr>
          <p:cNvPr name="Group 8" id="8"/>
          <p:cNvGrpSpPr/>
          <p:nvPr/>
        </p:nvGrpSpPr>
        <p:grpSpPr>
          <a:xfrm rot="0">
            <a:off x="514052" y="2190304"/>
            <a:ext cx="5666185" cy="1513135"/>
            <a:chOff x="0" y="0"/>
            <a:chExt cx="7554913" cy="2017513"/>
          </a:xfrm>
        </p:grpSpPr>
        <p:sp>
          <p:nvSpPr>
            <p:cNvPr name="Freeform 9" id="9"/>
            <p:cNvSpPr/>
            <p:nvPr/>
          </p:nvSpPr>
          <p:spPr>
            <a:xfrm flipH="false" flipV="false" rot="0">
              <a:off x="12700" y="14192"/>
              <a:ext cx="7529449" cy="1989181"/>
            </a:xfrm>
            <a:custGeom>
              <a:avLst/>
              <a:gdLst/>
              <a:ahLst/>
              <a:cxnLst/>
              <a:rect r="r" b="b" t="t" l="l"/>
              <a:pathLst>
                <a:path h="1989181" w="7529449">
                  <a:moveTo>
                    <a:pt x="0" y="33494"/>
                  </a:moveTo>
                  <a:cubicBezTo>
                    <a:pt x="0" y="14902"/>
                    <a:pt x="13589" y="0"/>
                    <a:pt x="30226" y="0"/>
                  </a:cubicBezTo>
                  <a:lnTo>
                    <a:pt x="7499223" y="0"/>
                  </a:lnTo>
                  <a:cubicBezTo>
                    <a:pt x="7515987" y="0"/>
                    <a:pt x="7529449" y="14902"/>
                    <a:pt x="7529449" y="33494"/>
                  </a:cubicBezTo>
                  <a:lnTo>
                    <a:pt x="7529449" y="1955688"/>
                  </a:lnTo>
                  <a:cubicBezTo>
                    <a:pt x="7529449" y="1974138"/>
                    <a:pt x="7515860" y="1989182"/>
                    <a:pt x="7499223" y="1989182"/>
                  </a:cubicBezTo>
                  <a:lnTo>
                    <a:pt x="30226" y="1989182"/>
                  </a:lnTo>
                  <a:cubicBezTo>
                    <a:pt x="13589" y="1989182"/>
                    <a:pt x="0" y="1974138"/>
                    <a:pt x="0" y="1955688"/>
                  </a:cubicBezTo>
                  <a:close/>
                </a:path>
              </a:pathLst>
            </a:custGeom>
            <a:solidFill>
              <a:srgbClr val="252833"/>
            </a:solidFill>
          </p:spPr>
        </p:sp>
        <p:sp>
          <p:nvSpPr>
            <p:cNvPr name="Freeform 10" id="10"/>
            <p:cNvSpPr/>
            <p:nvPr/>
          </p:nvSpPr>
          <p:spPr>
            <a:xfrm flipH="false" flipV="false" rot="0">
              <a:off x="0" y="0"/>
              <a:ext cx="7554849" cy="2017560"/>
            </a:xfrm>
            <a:custGeom>
              <a:avLst/>
              <a:gdLst/>
              <a:ahLst/>
              <a:cxnLst/>
              <a:rect r="r" b="b" t="t" l="l"/>
              <a:pathLst>
                <a:path h="2017560" w="7554849">
                  <a:moveTo>
                    <a:pt x="0" y="47686"/>
                  </a:moveTo>
                  <a:cubicBezTo>
                    <a:pt x="0" y="21146"/>
                    <a:pt x="19304" y="0"/>
                    <a:pt x="42926" y="0"/>
                  </a:cubicBezTo>
                  <a:lnTo>
                    <a:pt x="7511923" y="0"/>
                  </a:lnTo>
                  <a:lnTo>
                    <a:pt x="7511923" y="14192"/>
                  </a:lnTo>
                  <a:lnTo>
                    <a:pt x="7511923" y="0"/>
                  </a:lnTo>
                  <a:cubicBezTo>
                    <a:pt x="7535545" y="0"/>
                    <a:pt x="7554849" y="21146"/>
                    <a:pt x="7554849" y="47686"/>
                  </a:cubicBezTo>
                  <a:lnTo>
                    <a:pt x="7542149" y="47686"/>
                  </a:lnTo>
                  <a:lnTo>
                    <a:pt x="7554849" y="47686"/>
                  </a:lnTo>
                  <a:lnTo>
                    <a:pt x="7554849" y="1969880"/>
                  </a:lnTo>
                  <a:lnTo>
                    <a:pt x="7542149" y="1969880"/>
                  </a:lnTo>
                  <a:lnTo>
                    <a:pt x="7554849" y="1969880"/>
                  </a:lnTo>
                  <a:cubicBezTo>
                    <a:pt x="7554849" y="1996278"/>
                    <a:pt x="7535545" y="2017560"/>
                    <a:pt x="7511923" y="2017560"/>
                  </a:cubicBezTo>
                  <a:lnTo>
                    <a:pt x="7511923" y="2003374"/>
                  </a:lnTo>
                  <a:lnTo>
                    <a:pt x="7511923" y="2017560"/>
                  </a:lnTo>
                  <a:lnTo>
                    <a:pt x="42926" y="2017560"/>
                  </a:lnTo>
                  <a:lnTo>
                    <a:pt x="42926" y="2003374"/>
                  </a:lnTo>
                  <a:lnTo>
                    <a:pt x="42926" y="2017560"/>
                  </a:lnTo>
                  <a:cubicBezTo>
                    <a:pt x="19304" y="2017560"/>
                    <a:pt x="0" y="1996419"/>
                    <a:pt x="0" y="1969880"/>
                  </a:cubicBezTo>
                  <a:lnTo>
                    <a:pt x="0" y="47686"/>
                  </a:lnTo>
                  <a:lnTo>
                    <a:pt x="12700" y="47686"/>
                  </a:lnTo>
                  <a:lnTo>
                    <a:pt x="0" y="47686"/>
                  </a:lnTo>
                  <a:moveTo>
                    <a:pt x="25400" y="47686"/>
                  </a:moveTo>
                  <a:lnTo>
                    <a:pt x="25400" y="1969880"/>
                  </a:lnTo>
                  <a:lnTo>
                    <a:pt x="12700" y="1969880"/>
                  </a:lnTo>
                  <a:lnTo>
                    <a:pt x="25400" y="1969880"/>
                  </a:lnTo>
                  <a:cubicBezTo>
                    <a:pt x="25400" y="1980382"/>
                    <a:pt x="33147" y="1989181"/>
                    <a:pt x="42926" y="1989181"/>
                  </a:cubicBezTo>
                  <a:lnTo>
                    <a:pt x="7511923" y="1989181"/>
                  </a:lnTo>
                  <a:cubicBezTo>
                    <a:pt x="7521702" y="1989181"/>
                    <a:pt x="7529449" y="1980382"/>
                    <a:pt x="7529449" y="1969880"/>
                  </a:cubicBezTo>
                  <a:lnTo>
                    <a:pt x="7529449" y="47686"/>
                  </a:lnTo>
                  <a:cubicBezTo>
                    <a:pt x="7529449" y="37184"/>
                    <a:pt x="7521702" y="28384"/>
                    <a:pt x="7511923" y="28384"/>
                  </a:cubicBezTo>
                  <a:lnTo>
                    <a:pt x="42926" y="28384"/>
                  </a:lnTo>
                  <a:lnTo>
                    <a:pt x="42926" y="14192"/>
                  </a:lnTo>
                  <a:lnTo>
                    <a:pt x="42926" y="28384"/>
                  </a:lnTo>
                  <a:cubicBezTo>
                    <a:pt x="33147" y="28384"/>
                    <a:pt x="25400" y="37184"/>
                    <a:pt x="25400" y="47686"/>
                  </a:cubicBezTo>
                  <a:close/>
                </a:path>
              </a:pathLst>
            </a:custGeom>
            <a:solidFill>
              <a:srgbClr val="5D606B"/>
            </a:solidFill>
          </p:spPr>
        </p:sp>
      </p:grpSp>
      <p:grpSp>
        <p:nvGrpSpPr>
          <p:cNvPr name="Group 11" id="11"/>
          <p:cNvGrpSpPr/>
          <p:nvPr/>
        </p:nvGrpSpPr>
        <p:grpSpPr>
          <a:xfrm rot="0">
            <a:off x="542628" y="2218879"/>
            <a:ext cx="5609035" cy="448716"/>
            <a:chOff x="0" y="0"/>
            <a:chExt cx="7478713" cy="598288"/>
          </a:xfrm>
        </p:grpSpPr>
        <p:sp>
          <p:nvSpPr>
            <p:cNvPr name="Freeform 12" id="12"/>
            <p:cNvSpPr/>
            <p:nvPr/>
          </p:nvSpPr>
          <p:spPr>
            <a:xfrm flipH="false" flipV="false" rot="0">
              <a:off x="0" y="0"/>
              <a:ext cx="7478776" cy="598297"/>
            </a:xfrm>
            <a:custGeom>
              <a:avLst/>
              <a:gdLst/>
              <a:ahLst/>
              <a:cxnLst/>
              <a:rect r="r" b="b" t="t" l="l"/>
              <a:pathLst>
                <a:path h="598297" w="7478776">
                  <a:moveTo>
                    <a:pt x="0" y="0"/>
                  </a:moveTo>
                  <a:lnTo>
                    <a:pt x="7478776" y="0"/>
                  </a:lnTo>
                  <a:lnTo>
                    <a:pt x="7478776" y="598297"/>
                  </a:lnTo>
                  <a:lnTo>
                    <a:pt x="0" y="598297"/>
                  </a:lnTo>
                  <a:close/>
                </a:path>
              </a:pathLst>
            </a:custGeom>
            <a:solidFill>
              <a:srgbClr val="444752"/>
            </a:solidFill>
          </p:spPr>
        </p:sp>
      </p:grpSp>
      <p:sp>
        <p:nvSpPr>
          <p:cNvPr name="Freeform 13" id="13" descr="preencoded.png"/>
          <p:cNvSpPr/>
          <p:nvPr/>
        </p:nvSpPr>
        <p:spPr>
          <a:xfrm flipH="false" flipV="false" rot="0">
            <a:off x="3234929" y="2330946"/>
            <a:ext cx="224284" cy="224284"/>
          </a:xfrm>
          <a:custGeom>
            <a:avLst/>
            <a:gdLst/>
            <a:ahLst/>
            <a:cxnLst/>
            <a:rect r="r" b="b" t="t" l="l"/>
            <a:pathLst>
              <a:path h="224284" w="224284">
                <a:moveTo>
                  <a:pt x="0" y="0"/>
                </a:moveTo>
                <a:lnTo>
                  <a:pt x="224283" y="0"/>
                </a:lnTo>
                <a:lnTo>
                  <a:pt x="224283" y="224284"/>
                </a:lnTo>
                <a:lnTo>
                  <a:pt x="0" y="2242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692200" y="2817168"/>
            <a:ext cx="1760041" cy="251373"/>
          </a:xfrm>
          <a:prstGeom prst="rect">
            <a:avLst/>
          </a:prstGeom>
        </p:spPr>
        <p:txBody>
          <a:bodyPr anchor="t" rtlCol="false" tIns="0" lIns="0" bIns="0" rIns="0">
            <a:spAutoFit/>
          </a:bodyPr>
          <a:lstStyle/>
          <a:p>
            <a:pPr algn="l">
              <a:lnSpc>
                <a:spcPts val="2055"/>
              </a:lnSpc>
            </a:pPr>
            <a:r>
              <a:rPr lang="en-US" sz="1674" b="true">
                <a:solidFill>
                  <a:srgbClr val="D6E5EF"/>
                </a:solidFill>
                <a:latin typeface="Lora Bold"/>
                <a:ea typeface="Lora Bold"/>
                <a:cs typeface="Lora Bold"/>
                <a:sym typeface="Lora Bold"/>
              </a:rPr>
              <a:t>Data Acquisition</a:t>
            </a:r>
          </a:p>
        </p:txBody>
      </p:sp>
      <p:sp>
        <p:nvSpPr>
          <p:cNvPr name="TextBox 15" id="15"/>
          <p:cNvSpPr txBox="true"/>
          <p:nvPr/>
        </p:nvSpPr>
        <p:spPr>
          <a:xfrm rot="0">
            <a:off x="692200" y="3050679"/>
            <a:ext cx="5309890" cy="665692"/>
          </a:xfrm>
          <a:prstGeom prst="rect">
            <a:avLst/>
          </a:prstGeom>
        </p:spPr>
        <p:txBody>
          <a:bodyPr anchor="t" rtlCol="false" tIns="0" lIns="0" bIns="0" rIns="0">
            <a:spAutoFit/>
          </a:bodyPr>
          <a:lstStyle/>
          <a:p>
            <a:pPr algn="l">
              <a:lnSpc>
                <a:spcPts val="2708"/>
              </a:lnSpc>
            </a:pPr>
            <a:r>
              <a:rPr lang="en-US" sz="1624">
                <a:solidFill>
                  <a:srgbClr val="D6E5EF"/>
                </a:solidFill>
                <a:latin typeface="Source Han Sans JP"/>
                <a:ea typeface="Source Han Sans JP"/>
                <a:cs typeface="Source Han Sans JP"/>
                <a:sym typeface="Source Han Sans JP"/>
              </a:rPr>
              <a:t>Loaded 47 raw columns from the extensive US Accidents dataset.</a:t>
            </a:r>
          </a:p>
        </p:txBody>
      </p:sp>
      <p:grpSp>
        <p:nvGrpSpPr>
          <p:cNvPr name="Group 16" id="16"/>
          <p:cNvGrpSpPr/>
          <p:nvPr/>
        </p:nvGrpSpPr>
        <p:grpSpPr>
          <a:xfrm rot="0">
            <a:off x="6310759" y="2190304"/>
            <a:ext cx="5666334" cy="1475035"/>
            <a:chOff x="0" y="0"/>
            <a:chExt cx="7555112" cy="1966713"/>
          </a:xfrm>
        </p:grpSpPr>
        <p:sp>
          <p:nvSpPr>
            <p:cNvPr name="Freeform 17" id="17"/>
            <p:cNvSpPr/>
            <p:nvPr/>
          </p:nvSpPr>
          <p:spPr>
            <a:xfrm flipH="false" flipV="false" rot="0">
              <a:off x="12700" y="13835"/>
              <a:ext cx="7529703" cy="1939095"/>
            </a:xfrm>
            <a:custGeom>
              <a:avLst/>
              <a:gdLst/>
              <a:ahLst/>
              <a:cxnLst/>
              <a:rect r="r" b="b" t="t" l="l"/>
              <a:pathLst>
                <a:path h="1939095" w="7529703">
                  <a:moveTo>
                    <a:pt x="0" y="32650"/>
                  </a:moveTo>
                  <a:cubicBezTo>
                    <a:pt x="0" y="14526"/>
                    <a:pt x="13589" y="0"/>
                    <a:pt x="30226" y="0"/>
                  </a:cubicBezTo>
                  <a:lnTo>
                    <a:pt x="7499477" y="0"/>
                  </a:lnTo>
                  <a:cubicBezTo>
                    <a:pt x="7516241" y="0"/>
                    <a:pt x="7529703" y="14526"/>
                    <a:pt x="7529703" y="32650"/>
                  </a:cubicBezTo>
                  <a:lnTo>
                    <a:pt x="7529703" y="1906444"/>
                  </a:lnTo>
                  <a:cubicBezTo>
                    <a:pt x="7529703" y="1924430"/>
                    <a:pt x="7516114" y="1939095"/>
                    <a:pt x="7499477" y="1939095"/>
                  </a:cubicBezTo>
                  <a:lnTo>
                    <a:pt x="30226" y="1939095"/>
                  </a:lnTo>
                  <a:cubicBezTo>
                    <a:pt x="13589" y="1939095"/>
                    <a:pt x="0" y="1924430"/>
                    <a:pt x="0" y="1906444"/>
                  </a:cubicBezTo>
                  <a:close/>
                </a:path>
              </a:pathLst>
            </a:custGeom>
            <a:solidFill>
              <a:srgbClr val="252833"/>
            </a:solidFill>
          </p:spPr>
        </p:sp>
        <p:sp>
          <p:nvSpPr>
            <p:cNvPr name="Freeform 18" id="18"/>
            <p:cNvSpPr/>
            <p:nvPr/>
          </p:nvSpPr>
          <p:spPr>
            <a:xfrm flipH="false" flipV="false" rot="0">
              <a:off x="0" y="0"/>
              <a:ext cx="7555103" cy="1966760"/>
            </a:xfrm>
            <a:custGeom>
              <a:avLst/>
              <a:gdLst/>
              <a:ahLst/>
              <a:cxnLst/>
              <a:rect r="r" b="b" t="t" l="l"/>
              <a:pathLst>
                <a:path h="1966760" w="7555103">
                  <a:moveTo>
                    <a:pt x="0" y="46485"/>
                  </a:moveTo>
                  <a:cubicBezTo>
                    <a:pt x="0" y="20614"/>
                    <a:pt x="19304" y="0"/>
                    <a:pt x="42926" y="0"/>
                  </a:cubicBezTo>
                  <a:lnTo>
                    <a:pt x="7512177" y="0"/>
                  </a:lnTo>
                  <a:lnTo>
                    <a:pt x="7512177" y="13835"/>
                  </a:lnTo>
                  <a:lnTo>
                    <a:pt x="7512177" y="0"/>
                  </a:lnTo>
                  <a:cubicBezTo>
                    <a:pt x="7535799" y="0"/>
                    <a:pt x="7555103" y="20614"/>
                    <a:pt x="7555103" y="46485"/>
                  </a:cubicBezTo>
                  <a:lnTo>
                    <a:pt x="7542403" y="46485"/>
                  </a:lnTo>
                  <a:lnTo>
                    <a:pt x="7555103" y="46485"/>
                  </a:lnTo>
                  <a:lnTo>
                    <a:pt x="7555103" y="1920279"/>
                  </a:lnTo>
                  <a:lnTo>
                    <a:pt x="7542403" y="1920279"/>
                  </a:lnTo>
                  <a:lnTo>
                    <a:pt x="7555103" y="1920279"/>
                  </a:lnTo>
                  <a:cubicBezTo>
                    <a:pt x="7555103" y="1946012"/>
                    <a:pt x="7535799" y="1966760"/>
                    <a:pt x="7512177" y="1966760"/>
                  </a:cubicBezTo>
                  <a:lnTo>
                    <a:pt x="7512177" y="1952930"/>
                  </a:lnTo>
                  <a:lnTo>
                    <a:pt x="7512177" y="1966760"/>
                  </a:lnTo>
                  <a:lnTo>
                    <a:pt x="42926" y="1966760"/>
                  </a:lnTo>
                  <a:lnTo>
                    <a:pt x="42926" y="1952930"/>
                  </a:lnTo>
                  <a:lnTo>
                    <a:pt x="42926" y="1966760"/>
                  </a:lnTo>
                  <a:cubicBezTo>
                    <a:pt x="19304" y="1966760"/>
                    <a:pt x="0" y="1946151"/>
                    <a:pt x="0" y="1920279"/>
                  </a:cubicBezTo>
                  <a:lnTo>
                    <a:pt x="0" y="46485"/>
                  </a:lnTo>
                  <a:lnTo>
                    <a:pt x="12700" y="46485"/>
                  </a:lnTo>
                  <a:lnTo>
                    <a:pt x="0" y="46485"/>
                  </a:lnTo>
                  <a:moveTo>
                    <a:pt x="25400" y="46485"/>
                  </a:moveTo>
                  <a:lnTo>
                    <a:pt x="25400" y="1920279"/>
                  </a:lnTo>
                  <a:lnTo>
                    <a:pt x="12700" y="1920279"/>
                  </a:lnTo>
                  <a:lnTo>
                    <a:pt x="25400" y="1920279"/>
                  </a:lnTo>
                  <a:cubicBezTo>
                    <a:pt x="25400" y="1930517"/>
                    <a:pt x="33147" y="1939095"/>
                    <a:pt x="42926" y="1939095"/>
                  </a:cubicBezTo>
                  <a:lnTo>
                    <a:pt x="7512177" y="1939095"/>
                  </a:lnTo>
                  <a:cubicBezTo>
                    <a:pt x="7521956" y="1939095"/>
                    <a:pt x="7529703" y="1930517"/>
                    <a:pt x="7529703" y="1920279"/>
                  </a:cubicBezTo>
                  <a:lnTo>
                    <a:pt x="7529703" y="46485"/>
                  </a:lnTo>
                  <a:cubicBezTo>
                    <a:pt x="7529703" y="36247"/>
                    <a:pt x="7521956" y="27670"/>
                    <a:pt x="7512177" y="27670"/>
                  </a:cubicBezTo>
                  <a:lnTo>
                    <a:pt x="42926" y="27670"/>
                  </a:lnTo>
                  <a:lnTo>
                    <a:pt x="42926" y="13835"/>
                  </a:lnTo>
                  <a:lnTo>
                    <a:pt x="42926" y="27670"/>
                  </a:lnTo>
                  <a:cubicBezTo>
                    <a:pt x="33147" y="27670"/>
                    <a:pt x="25400" y="36247"/>
                    <a:pt x="25400" y="46485"/>
                  </a:cubicBezTo>
                  <a:close/>
                </a:path>
              </a:pathLst>
            </a:custGeom>
            <a:solidFill>
              <a:srgbClr val="5D606B"/>
            </a:solidFill>
          </p:spPr>
        </p:sp>
      </p:grpSp>
      <p:grpSp>
        <p:nvGrpSpPr>
          <p:cNvPr name="Group 19" id="19"/>
          <p:cNvGrpSpPr/>
          <p:nvPr/>
        </p:nvGrpSpPr>
        <p:grpSpPr>
          <a:xfrm rot="0">
            <a:off x="6339334" y="2218879"/>
            <a:ext cx="5609184" cy="448716"/>
            <a:chOff x="0" y="0"/>
            <a:chExt cx="7478912" cy="598288"/>
          </a:xfrm>
        </p:grpSpPr>
        <p:sp>
          <p:nvSpPr>
            <p:cNvPr name="Freeform 20" id="20"/>
            <p:cNvSpPr/>
            <p:nvPr/>
          </p:nvSpPr>
          <p:spPr>
            <a:xfrm flipH="false" flipV="false" rot="0">
              <a:off x="0" y="0"/>
              <a:ext cx="7478903" cy="598297"/>
            </a:xfrm>
            <a:custGeom>
              <a:avLst/>
              <a:gdLst/>
              <a:ahLst/>
              <a:cxnLst/>
              <a:rect r="r" b="b" t="t" l="l"/>
              <a:pathLst>
                <a:path h="598297" w="7478903">
                  <a:moveTo>
                    <a:pt x="0" y="0"/>
                  </a:moveTo>
                  <a:lnTo>
                    <a:pt x="7478903" y="0"/>
                  </a:lnTo>
                  <a:lnTo>
                    <a:pt x="7478903" y="598297"/>
                  </a:lnTo>
                  <a:lnTo>
                    <a:pt x="0" y="598297"/>
                  </a:lnTo>
                  <a:close/>
                </a:path>
              </a:pathLst>
            </a:custGeom>
            <a:solidFill>
              <a:srgbClr val="444752"/>
            </a:solidFill>
          </p:spPr>
        </p:sp>
      </p:grpSp>
      <p:sp>
        <p:nvSpPr>
          <p:cNvPr name="Freeform 21" id="21" descr="preencoded.png"/>
          <p:cNvSpPr/>
          <p:nvPr/>
        </p:nvSpPr>
        <p:spPr>
          <a:xfrm flipH="false" flipV="false" rot="0">
            <a:off x="9031784" y="2330946"/>
            <a:ext cx="224284" cy="224284"/>
          </a:xfrm>
          <a:custGeom>
            <a:avLst/>
            <a:gdLst/>
            <a:ahLst/>
            <a:cxnLst/>
            <a:rect r="r" b="b" t="t" l="l"/>
            <a:pathLst>
              <a:path h="224284" w="224284">
                <a:moveTo>
                  <a:pt x="0" y="0"/>
                </a:moveTo>
                <a:lnTo>
                  <a:pt x="224283" y="0"/>
                </a:lnTo>
                <a:lnTo>
                  <a:pt x="224283" y="224284"/>
                </a:lnTo>
                <a:lnTo>
                  <a:pt x="0" y="224284"/>
                </a:lnTo>
                <a:lnTo>
                  <a:pt x="0" y="0"/>
                </a:lnTo>
                <a:close/>
              </a:path>
            </a:pathLst>
          </a:custGeom>
          <a:blipFill>
            <a:blip r:embed="rId4">
              <a:extLst>
                <a:ext uri="{96DAC541-7B7A-43D3-8B79-37D633B846F1}">
                  <asvg:svgBlip xmlns:asvg="http://schemas.microsoft.com/office/drawing/2016/SVG/main" r:embed="rId5"/>
                </a:ext>
              </a:extLst>
            </a:blip>
            <a:stretch>
              <a:fillRect l="0" t="-12499" r="0" b="-12499"/>
            </a:stretch>
          </a:blipFill>
        </p:spPr>
      </p:sp>
      <p:sp>
        <p:nvSpPr>
          <p:cNvPr name="TextBox 22" id="22"/>
          <p:cNvSpPr txBox="true"/>
          <p:nvPr/>
        </p:nvSpPr>
        <p:spPr>
          <a:xfrm rot="0">
            <a:off x="6488906" y="2817168"/>
            <a:ext cx="1760041" cy="232670"/>
          </a:xfrm>
          <a:prstGeom prst="rect">
            <a:avLst/>
          </a:prstGeom>
        </p:spPr>
        <p:txBody>
          <a:bodyPr anchor="t" rtlCol="false" tIns="0" lIns="0" bIns="0" rIns="0">
            <a:spAutoFit/>
          </a:bodyPr>
          <a:lstStyle/>
          <a:p>
            <a:pPr algn="l">
              <a:lnSpc>
                <a:spcPts val="1932"/>
              </a:lnSpc>
            </a:pPr>
            <a:r>
              <a:rPr lang="en-US" sz="1575" b="true">
                <a:solidFill>
                  <a:srgbClr val="D6E5EF"/>
                </a:solidFill>
                <a:latin typeface="Lora Bold"/>
                <a:ea typeface="Lora Bold"/>
                <a:cs typeface="Lora Bold"/>
                <a:sym typeface="Lora Bold"/>
              </a:rPr>
              <a:t>Column Selection</a:t>
            </a:r>
          </a:p>
        </p:txBody>
      </p:sp>
      <p:sp>
        <p:nvSpPr>
          <p:cNvPr name="TextBox 23" id="23"/>
          <p:cNvSpPr txBox="true"/>
          <p:nvPr/>
        </p:nvSpPr>
        <p:spPr>
          <a:xfrm rot="0">
            <a:off x="6488906" y="3050679"/>
            <a:ext cx="5310039" cy="614469"/>
          </a:xfrm>
          <a:prstGeom prst="rect">
            <a:avLst/>
          </a:prstGeom>
        </p:spPr>
        <p:txBody>
          <a:bodyPr anchor="t" rtlCol="false" tIns="0" lIns="0" bIns="0" rIns="0">
            <a:spAutoFit/>
          </a:bodyPr>
          <a:lstStyle/>
          <a:p>
            <a:pPr algn="l">
              <a:lnSpc>
                <a:spcPts val="2541"/>
              </a:lnSpc>
            </a:pPr>
            <a:r>
              <a:rPr lang="en-US" sz="1524">
                <a:solidFill>
                  <a:srgbClr val="D6E5EF"/>
                </a:solidFill>
                <a:latin typeface="Source Han Sans JP"/>
                <a:ea typeface="Source Han Sans JP"/>
                <a:cs typeface="Source Han Sans JP"/>
                <a:sym typeface="Source Han Sans JP"/>
              </a:rPr>
              <a:t>Identified and selected the most relevant 35 columns for analysis.</a:t>
            </a:r>
          </a:p>
        </p:txBody>
      </p:sp>
      <p:grpSp>
        <p:nvGrpSpPr>
          <p:cNvPr name="Group 24" id="24"/>
          <p:cNvGrpSpPr/>
          <p:nvPr/>
        </p:nvGrpSpPr>
        <p:grpSpPr>
          <a:xfrm rot="0">
            <a:off x="12107615" y="2190304"/>
            <a:ext cx="5666334" cy="1446460"/>
            <a:chOff x="0" y="0"/>
            <a:chExt cx="7555112" cy="1928613"/>
          </a:xfrm>
        </p:grpSpPr>
        <p:sp>
          <p:nvSpPr>
            <p:cNvPr name="Freeform 25" id="25"/>
            <p:cNvSpPr/>
            <p:nvPr/>
          </p:nvSpPr>
          <p:spPr>
            <a:xfrm flipH="false" flipV="false" rot="0">
              <a:off x="12700" y="13567"/>
              <a:ext cx="7529703" cy="1901530"/>
            </a:xfrm>
            <a:custGeom>
              <a:avLst/>
              <a:gdLst/>
              <a:ahLst/>
              <a:cxnLst/>
              <a:rect r="r" b="b" t="t" l="l"/>
              <a:pathLst>
                <a:path h="1901530" w="7529703">
                  <a:moveTo>
                    <a:pt x="0" y="32018"/>
                  </a:moveTo>
                  <a:cubicBezTo>
                    <a:pt x="0" y="14245"/>
                    <a:pt x="13589" y="0"/>
                    <a:pt x="30226" y="0"/>
                  </a:cubicBezTo>
                  <a:lnTo>
                    <a:pt x="7499477" y="0"/>
                  </a:lnTo>
                  <a:cubicBezTo>
                    <a:pt x="7516241" y="0"/>
                    <a:pt x="7529703" y="14245"/>
                    <a:pt x="7529703" y="32018"/>
                  </a:cubicBezTo>
                  <a:lnTo>
                    <a:pt x="7529703" y="1869512"/>
                  </a:lnTo>
                  <a:cubicBezTo>
                    <a:pt x="7529703" y="1887149"/>
                    <a:pt x="7516114" y="1901530"/>
                    <a:pt x="7499477" y="1901530"/>
                  </a:cubicBezTo>
                  <a:lnTo>
                    <a:pt x="30226" y="1901530"/>
                  </a:lnTo>
                  <a:cubicBezTo>
                    <a:pt x="13589" y="1901530"/>
                    <a:pt x="0" y="1887149"/>
                    <a:pt x="0" y="1869512"/>
                  </a:cubicBezTo>
                  <a:close/>
                </a:path>
              </a:pathLst>
            </a:custGeom>
            <a:solidFill>
              <a:srgbClr val="252833"/>
            </a:solidFill>
          </p:spPr>
        </p:sp>
        <p:sp>
          <p:nvSpPr>
            <p:cNvPr name="Freeform 26" id="26"/>
            <p:cNvSpPr/>
            <p:nvPr/>
          </p:nvSpPr>
          <p:spPr>
            <a:xfrm flipH="false" flipV="false" rot="0">
              <a:off x="0" y="0"/>
              <a:ext cx="7555103" cy="1928660"/>
            </a:xfrm>
            <a:custGeom>
              <a:avLst/>
              <a:gdLst/>
              <a:ahLst/>
              <a:cxnLst/>
              <a:rect r="r" b="b" t="t" l="l"/>
              <a:pathLst>
                <a:path h="1928660" w="7555103">
                  <a:moveTo>
                    <a:pt x="0" y="45585"/>
                  </a:moveTo>
                  <a:cubicBezTo>
                    <a:pt x="0" y="20215"/>
                    <a:pt x="19304" y="0"/>
                    <a:pt x="42926" y="0"/>
                  </a:cubicBezTo>
                  <a:lnTo>
                    <a:pt x="7512177" y="0"/>
                  </a:lnTo>
                  <a:lnTo>
                    <a:pt x="7512177" y="13567"/>
                  </a:lnTo>
                  <a:lnTo>
                    <a:pt x="7512177" y="0"/>
                  </a:lnTo>
                  <a:cubicBezTo>
                    <a:pt x="7535799" y="0"/>
                    <a:pt x="7555103" y="20215"/>
                    <a:pt x="7555103" y="45585"/>
                  </a:cubicBezTo>
                  <a:lnTo>
                    <a:pt x="7542403" y="45585"/>
                  </a:lnTo>
                  <a:lnTo>
                    <a:pt x="7555103" y="45585"/>
                  </a:lnTo>
                  <a:lnTo>
                    <a:pt x="7555103" y="1883079"/>
                  </a:lnTo>
                  <a:lnTo>
                    <a:pt x="7542403" y="1883079"/>
                  </a:lnTo>
                  <a:lnTo>
                    <a:pt x="7555103" y="1883079"/>
                  </a:lnTo>
                  <a:cubicBezTo>
                    <a:pt x="7555103" y="1908313"/>
                    <a:pt x="7535799" y="1928660"/>
                    <a:pt x="7512177" y="1928660"/>
                  </a:cubicBezTo>
                  <a:lnTo>
                    <a:pt x="7512177" y="1915097"/>
                  </a:lnTo>
                  <a:lnTo>
                    <a:pt x="7512177" y="1928660"/>
                  </a:lnTo>
                  <a:lnTo>
                    <a:pt x="42926" y="1928660"/>
                  </a:lnTo>
                  <a:lnTo>
                    <a:pt x="42926" y="1915097"/>
                  </a:lnTo>
                  <a:lnTo>
                    <a:pt x="42926" y="1928660"/>
                  </a:lnTo>
                  <a:cubicBezTo>
                    <a:pt x="19304" y="1928660"/>
                    <a:pt x="0" y="1908449"/>
                    <a:pt x="0" y="1883079"/>
                  </a:cubicBezTo>
                  <a:lnTo>
                    <a:pt x="0" y="45585"/>
                  </a:lnTo>
                  <a:lnTo>
                    <a:pt x="12700" y="45585"/>
                  </a:lnTo>
                  <a:lnTo>
                    <a:pt x="0" y="45585"/>
                  </a:lnTo>
                  <a:moveTo>
                    <a:pt x="25400" y="45585"/>
                  </a:moveTo>
                  <a:lnTo>
                    <a:pt x="25400" y="1883079"/>
                  </a:lnTo>
                  <a:lnTo>
                    <a:pt x="12700" y="1883079"/>
                  </a:lnTo>
                  <a:lnTo>
                    <a:pt x="25400" y="1883079"/>
                  </a:lnTo>
                  <a:cubicBezTo>
                    <a:pt x="25400" y="1893119"/>
                    <a:pt x="33147" y="1901530"/>
                    <a:pt x="42926" y="1901530"/>
                  </a:cubicBezTo>
                  <a:lnTo>
                    <a:pt x="7512177" y="1901530"/>
                  </a:lnTo>
                  <a:cubicBezTo>
                    <a:pt x="7521956" y="1901530"/>
                    <a:pt x="7529703" y="1893119"/>
                    <a:pt x="7529703" y="1883079"/>
                  </a:cubicBezTo>
                  <a:lnTo>
                    <a:pt x="7529703" y="45585"/>
                  </a:lnTo>
                  <a:cubicBezTo>
                    <a:pt x="7529703" y="35545"/>
                    <a:pt x="7521956" y="27134"/>
                    <a:pt x="7512177" y="27134"/>
                  </a:cubicBezTo>
                  <a:lnTo>
                    <a:pt x="42926" y="27134"/>
                  </a:lnTo>
                  <a:lnTo>
                    <a:pt x="42926" y="13567"/>
                  </a:lnTo>
                  <a:lnTo>
                    <a:pt x="42926" y="27134"/>
                  </a:lnTo>
                  <a:cubicBezTo>
                    <a:pt x="33147" y="27134"/>
                    <a:pt x="25400" y="35545"/>
                    <a:pt x="25400" y="45585"/>
                  </a:cubicBezTo>
                  <a:close/>
                </a:path>
              </a:pathLst>
            </a:custGeom>
            <a:solidFill>
              <a:srgbClr val="5D606B"/>
            </a:solidFill>
          </p:spPr>
        </p:sp>
      </p:grpSp>
      <p:grpSp>
        <p:nvGrpSpPr>
          <p:cNvPr name="Group 27" id="27"/>
          <p:cNvGrpSpPr/>
          <p:nvPr/>
        </p:nvGrpSpPr>
        <p:grpSpPr>
          <a:xfrm rot="0">
            <a:off x="12136190" y="2218879"/>
            <a:ext cx="5609184" cy="448716"/>
            <a:chOff x="0" y="0"/>
            <a:chExt cx="7478912" cy="598288"/>
          </a:xfrm>
        </p:grpSpPr>
        <p:sp>
          <p:nvSpPr>
            <p:cNvPr name="Freeform 28" id="28"/>
            <p:cNvSpPr/>
            <p:nvPr/>
          </p:nvSpPr>
          <p:spPr>
            <a:xfrm flipH="false" flipV="false" rot="0">
              <a:off x="0" y="0"/>
              <a:ext cx="7478903" cy="598297"/>
            </a:xfrm>
            <a:custGeom>
              <a:avLst/>
              <a:gdLst/>
              <a:ahLst/>
              <a:cxnLst/>
              <a:rect r="r" b="b" t="t" l="l"/>
              <a:pathLst>
                <a:path h="598297" w="7478903">
                  <a:moveTo>
                    <a:pt x="0" y="0"/>
                  </a:moveTo>
                  <a:lnTo>
                    <a:pt x="7478903" y="0"/>
                  </a:lnTo>
                  <a:lnTo>
                    <a:pt x="7478903" y="598297"/>
                  </a:lnTo>
                  <a:lnTo>
                    <a:pt x="0" y="598297"/>
                  </a:lnTo>
                  <a:close/>
                </a:path>
              </a:pathLst>
            </a:custGeom>
            <a:solidFill>
              <a:srgbClr val="444752"/>
            </a:solidFill>
          </p:spPr>
        </p:sp>
      </p:grpSp>
      <p:sp>
        <p:nvSpPr>
          <p:cNvPr name="Freeform 29" id="29" descr="preencoded.png"/>
          <p:cNvSpPr/>
          <p:nvPr/>
        </p:nvSpPr>
        <p:spPr>
          <a:xfrm flipH="false" flipV="false" rot="0">
            <a:off x="14828639" y="2330946"/>
            <a:ext cx="224284" cy="224284"/>
          </a:xfrm>
          <a:custGeom>
            <a:avLst/>
            <a:gdLst/>
            <a:ahLst/>
            <a:cxnLst/>
            <a:rect r="r" b="b" t="t" l="l"/>
            <a:pathLst>
              <a:path h="224284" w="224284">
                <a:moveTo>
                  <a:pt x="0" y="0"/>
                </a:moveTo>
                <a:lnTo>
                  <a:pt x="224283" y="0"/>
                </a:lnTo>
                <a:lnTo>
                  <a:pt x="224283" y="224284"/>
                </a:lnTo>
                <a:lnTo>
                  <a:pt x="0" y="224284"/>
                </a:lnTo>
                <a:lnTo>
                  <a:pt x="0" y="0"/>
                </a:lnTo>
                <a:close/>
              </a:path>
            </a:pathLst>
          </a:custGeom>
          <a:blipFill>
            <a:blip r:embed="rId6">
              <a:extLst>
                <a:ext uri="{96DAC541-7B7A-43D3-8B79-37D633B846F1}">
                  <asvg:svgBlip xmlns:asvg="http://schemas.microsoft.com/office/drawing/2016/SVG/main" r:embed="rId7"/>
                </a:ext>
              </a:extLst>
            </a:blip>
            <a:stretch>
              <a:fillRect l="-10416" t="0" r="-10416" b="0"/>
            </a:stretch>
          </a:blipFill>
        </p:spPr>
      </p:sp>
      <p:sp>
        <p:nvSpPr>
          <p:cNvPr name="TextBox 30" id="30"/>
          <p:cNvSpPr txBox="true"/>
          <p:nvPr/>
        </p:nvSpPr>
        <p:spPr>
          <a:xfrm rot="0">
            <a:off x="12285761" y="2817168"/>
            <a:ext cx="1760041" cy="223491"/>
          </a:xfrm>
          <a:prstGeom prst="rect">
            <a:avLst/>
          </a:prstGeom>
        </p:spPr>
        <p:txBody>
          <a:bodyPr anchor="t" rtlCol="false" tIns="0" lIns="0" bIns="0" rIns="0">
            <a:spAutoFit/>
          </a:bodyPr>
          <a:lstStyle/>
          <a:p>
            <a:pPr algn="l">
              <a:lnSpc>
                <a:spcPts val="1810"/>
              </a:lnSpc>
            </a:pPr>
            <a:r>
              <a:rPr lang="en-US" sz="1475" b="true">
                <a:solidFill>
                  <a:srgbClr val="D6E5EF"/>
                </a:solidFill>
                <a:latin typeface="Lora Bold"/>
                <a:ea typeface="Lora Bold"/>
                <a:cs typeface="Lora Bold"/>
                <a:sym typeface="Lora Bold"/>
              </a:rPr>
              <a:t>Duplicate Removal</a:t>
            </a:r>
          </a:p>
        </p:txBody>
      </p:sp>
      <p:sp>
        <p:nvSpPr>
          <p:cNvPr name="TextBox 31" id="31"/>
          <p:cNvSpPr txBox="true"/>
          <p:nvPr/>
        </p:nvSpPr>
        <p:spPr>
          <a:xfrm rot="0">
            <a:off x="12285761" y="3050679"/>
            <a:ext cx="5310039" cy="614469"/>
          </a:xfrm>
          <a:prstGeom prst="rect">
            <a:avLst/>
          </a:prstGeom>
        </p:spPr>
        <p:txBody>
          <a:bodyPr anchor="t" rtlCol="false" tIns="0" lIns="0" bIns="0" rIns="0">
            <a:spAutoFit/>
          </a:bodyPr>
          <a:lstStyle/>
          <a:p>
            <a:pPr algn="l">
              <a:lnSpc>
                <a:spcPts val="2541"/>
              </a:lnSpc>
            </a:pPr>
            <a:r>
              <a:rPr lang="en-US" sz="1524">
                <a:solidFill>
                  <a:srgbClr val="D6E5EF"/>
                </a:solidFill>
                <a:latin typeface="Source Han Sans JP"/>
                <a:ea typeface="Source Han Sans JP"/>
                <a:cs typeface="Source Han Sans JP"/>
                <a:sym typeface="Source Han Sans JP"/>
              </a:rPr>
              <a:t>Eliminated all exact duplicate records to ensure data uniqueness.</a:t>
            </a:r>
          </a:p>
        </p:txBody>
      </p:sp>
      <p:grpSp>
        <p:nvGrpSpPr>
          <p:cNvPr name="Group 32" id="32"/>
          <p:cNvGrpSpPr/>
          <p:nvPr/>
        </p:nvGrpSpPr>
        <p:grpSpPr>
          <a:xfrm rot="0">
            <a:off x="514052" y="3674864"/>
            <a:ext cx="5666185" cy="1513136"/>
            <a:chOff x="0" y="0"/>
            <a:chExt cx="7554913" cy="2017515"/>
          </a:xfrm>
        </p:grpSpPr>
        <p:sp>
          <p:nvSpPr>
            <p:cNvPr name="Freeform 33" id="33"/>
            <p:cNvSpPr/>
            <p:nvPr/>
          </p:nvSpPr>
          <p:spPr>
            <a:xfrm flipH="false" flipV="false" rot="0">
              <a:off x="12700" y="14192"/>
              <a:ext cx="7529449" cy="1989183"/>
            </a:xfrm>
            <a:custGeom>
              <a:avLst/>
              <a:gdLst/>
              <a:ahLst/>
              <a:cxnLst/>
              <a:rect r="r" b="b" t="t" l="l"/>
              <a:pathLst>
                <a:path h="1989183" w="7529449">
                  <a:moveTo>
                    <a:pt x="0" y="33494"/>
                  </a:moveTo>
                  <a:cubicBezTo>
                    <a:pt x="0" y="14902"/>
                    <a:pt x="13589" y="0"/>
                    <a:pt x="30226" y="0"/>
                  </a:cubicBezTo>
                  <a:lnTo>
                    <a:pt x="7499223" y="0"/>
                  </a:lnTo>
                  <a:cubicBezTo>
                    <a:pt x="7515987" y="0"/>
                    <a:pt x="7529449" y="14902"/>
                    <a:pt x="7529449" y="33494"/>
                  </a:cubicBezTo>
                  <a:lnTo>
                    <a:pt x="7529449" y="1955690"/>
                  </a:lnTo>
                  <a:cubicBezTo>
                    <a:pt x="7529449" y="1974140"/>
                    <a:pt x="7515860" y="1989183"/>
                    <a:pt x="7499223" y="1989183"/>
                  </a:cubicBezTo>
                  <a:lnTo>
                    <a:pt x="30226" y="1989183"/>
                  </a:lnTo>
                  <a:cubicBezTo>
                    <a:pt x="13589" y="1989183"/>
                    <a:pt x="0" y="1974140"/>
                    <a:pt x="0" y="1955690"/>
                  </a:cubicBezTo>
                  <a:close/>
                </a:path>
              </a:pathLst>
            </a:custGeom>
            <a:solidFill>
              <a:srgbClr val="252833"/>
            </a:solidFill>
          </p:spPr>
        </p:sp>
        <p:sp>
          <p:nvSpPr>
            <p:cNvPr name="Freeform 34" id="34"/>
            <p:cNvSpPr/>
            <p:nvPr/>
          </p:nvSpPr>
          <p:spPr>
            <a:xfrm flipH="false" flipV="false" rot="0">
              <a:off x="0" y="0"/>
              <a:ext cx="7554849" cy="2017562"/>
            </a:xfrm>
            <a:custGeom>
              <a:avLst/>
              <a:gdLst/>
              <a:ahLst/>
              <a:cxnLst/>
              <a:rect r="r" b="b" t="t" l="l"/>
              <a:pathLst>
                <a:path h="2017562" w="7554849">
                  <a:moveTo>
                    <a:pt x="0" y="47686"/>
                  </a:moveTo>
                  <a:cubicBezTo>
                    <a:pt x="0" y="21146"/>
                    <a:pt x="19304" y="0"/>
                    <a:pt x="42926" y="0"/>
                  </a:cubicBezTo>
                  <a:lnTo>
                    <a:pt x="7511923" y="0"/>
                  </a:lnTo>
                  <a:lnTo>
                    <a:pt x="7511923" y="14192"/>
                  </a:lnTo>
                  <a:lnTo>
                    <a:pt x="7511923" y="0"/>
                  </a:lnTo>
                  <a:cubicBezTo>
                    <a:pt x="7535545" y="0"/>
                    <a:pt x="7554849" y="21146"/>
                    <a:pt x="7554849" y="47686"/>
                  </a:cubicBezTo>
                  <a:lnTo>
                    <a:pt x="7542149" y="47686"/>
                  </a:lnTo>
                  <a:lnTo>
                    <a:pt x="7554849" y="47686"/>
                  </a:lnTo>
                  <a:lnTo>
                    <a:pt x="7554849" y="1969882"/>
                  </a:lnTo>
                  <a:lnTo>
                    <a:pt x="7542149" y="1969882"/>
                  </a:lnTo>
                  <a:lnTo>
                    <a:pt x="7554849" y="1969882"/>
                  </a:lnTo>
                  <a:cubicBezTo>
                    <a:pt x="7554849" y="1996279"/>
                    <a:pt x="7535545" y="2017562"/>
                    <a:pt x="7511923" y="2017562"/>
                  </a:cubicBezTo>
                  <a:lnTo>
                    <a:pt x="7511923" y="2003375"/>
                  </a:lnTo>
                  <a:lnTo>
                    <a:pt x="7511923" y="2017562"/>
                  </a:lnTo>
                  <a:lnTo>
                    <a:pt x="42926" y="2017562"/>
                  </a:lnTo>
                  <a:lnTo>
                    <a:pt x="42926" y="2003375"/>
                  </a:lnTo>
                  <a:lnTo>
                    <a:pt x="42926" y="2017562"/>
                  </a:lnTo>
                  <a:cubicBezTo>
                    <a:pt x="19304" y="2017562"/>
                    <a:pt x="0" y="1996421"/>
                    <a:pt x="0" y="1969882"/>
                  </a:cubicBezTo>
                  <a:lnTo>
                    <a:pt x="0" y="47686"/>
                  </a:lnTo>
                  <a:lnTo>
                    <a:pt x="12700" y="47686"/>
                  </a:lnTo>
                  <a:lnTo>
                    <a:pt x="0" y="47686"/>
                  </a:lnTo>
                  <a:moveTo>
                    <a:pt x="25400" y="47686"/>
                  </a:moveTo>
                  <a:lnTo>
                    <a:pt x="25400" y="1969882"/>
                  </a:lnTo>
                  <a:lnTo>
                    <a:pt x="12700" y="1969882"/>
                  </a:lnTo>
                  <a:lnTo>
                    <a:pt x="25400" y="1969882"/>
                  </a:lnTo>
                  <a:cubicBezTo>
                    <a:pt x="25400" y="1980384"/>
                    <a:pt x="33147" y="1989183"/>
                    <a:pt x="42926" y="1989183"/>
                  </a:cubicBezTo>
                  <a:lnTo>
                    <a:pt x="7511923" y="1989183"/>
                  </a:lnTo>
                  <a:cubicBezTo>
                    <a:pt x="7521702" y="1989183"/>
                    <a:pt x="7529449" y="1980384"/>
                    <a:pt x="7529449" y="1969882"/>
                  </a:cubicBezTo>
                  <a:lnTo>
                    <a:pt x="7529449" y="47686"/>
                  </a:lnTo>
                  <a:cubicBezTo>
                    <a:pt x="7529449" y="37184"/>
                    <a:pt x="7521702" y="28384"/>
                    <a:pt x="7511923" y="28384"/>
                  </a:cubicBezTo>
                  <a:lnTo>
                    <a:pt x="42926" y="28384"/>
                  </a:lnTo>
                  <a:lnTo>
                    <a:pt x="42926" y="14192"/>
                  </a:lnTo>
                  <a:lnTo>
                    <a:pt x="42926" y="28384"/>
                  </a:lnTo>
                  <a:cubicBezTo>
                    <a:pt x="33147" y="28384"/>
                    <a:pt x="25400" y="37184"/>
                    <a:pt x="25400" y="47686"/>
                  </a:cubicBezTo>
                  <a:close/>
                </a:path>
              </a:pathLst>
            </a:custGeom>
            <a:solidFill>
              <a:srgbClr val="5D606B"/>
            </a:solidFill>
          </p:spPr>
        </p:sp>
      </p:grpSp>
      <p:grpSp>
        <p:nvGrpSpPr>
          <p:cNvPr name="Group 35" id="35"/>
          <p:cNvGrpSpPr/>
          <p:nvPr/>
        </p:nvGrpSpPr>
        <p:grpSpPr>
          <a:xfrm rot="0">
            <a:off x="542628" y="3703439"/>
            <a:ext cx="5609035" cy="448716"/>
            <a:chOff x="0" y="0"/>
            <a:chExt cx="7478713" cy="598288"/>
          </a:xfrm>
        </p:grpSpPr>
        <p:sp>
          <p:nvSpPr>
            <p:cNvPr name="Freeform 36" id="36"/>
            <p:cNvSpPr/>
            <p:nvPr/>
          </p:nvSpPr>
          <p:spPr>
            <a:xfrm flipH="false" flipV="false" rot="0">
              <a:off x="0" y="0"/>
              <a:ext cx="7478776" cy="598297"/>
            </a:xfrm>
            <a:custGeom>
              <a:avLst/>
              <a:gdLst/>
              <a:ahLst/>
              <a:cxnLst/>
              <a:rect r="r" b="b" t="t" l="l"/>
              <a:pathLst>
                <a:path h="598297" w="7478776">
                  <a:moveTo>
                    <a:pt x="0" y="0"/>
                  </a:moveTo>
                  <a:lnTo>
                    <a:pt x="7478776" y="0"/>
                  </a:lnTo>
                  <a:lnTo>
                    <a:pt x="7478776" y="598297"/>
                  </a:lnTo>
                  <a:lnTo>
                    <a:pt x="0" y="598297"/>
                  </a:lnTo>
                  <a:close/>
                </a:path>
              </a:pathLst>
            </a:custGeom>
            <a:solidFill>
              <a:srgbClr val="444752"/>
            </a:solidFill>
          </p:spPr>
        </p:sp>
      </p:grpSp>
      <p:sp>
        <p:nvSpPr>
          <p:cNvPr name="Freeform 37" id="37" descr="preencoded.png"/>
          <p:cNvSpPr/>
          <p:nvPr/>
        </p:nvSpPr>
        <p:spPr>
          <a:xfrm flipH="false" flipV="false" rot="0">
            <a:off x="3234929" y="3815506"/>
            <a:ext cx="224284" cy="224284"/>
          </a:xfrm>
          <a:custGeom>
            <a:avLst/>
            <a:gdLst/>
            <a:ahLst/>
            <a:cxnLst/>
            <a:rect r="r" b="b" t="t" l="l"/>
            <a:pathLst>
              <a:path h="224284" w="224284">
                <a:moveTo>
                  <a:pt x="0" y="0"/>
                </a:moveTo>
                <a:lnTo>
                  <a:pt x="224283" y="0"/>
                </a:lnTo>
                <a:lnTo>
                  <a:pt x="224283" y="224284"/>
                </a:lnTo>
                <a:lnTo>
                  <a:pt x="0" y="2242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8" id="38"/>
          <p:cNvSpPr txBox="true"/>
          <p:nvPr/>
        </p:nvSpPr>
        <p:spPr>
          <a:xfrm rot="0">
            <a:off x="692200" y="4301728"/>
            <a:ext cx="1807071" cy="186084"/>
          </a:xfrm>
          <a:prstGeom prst="rect">
            <a:avLst/>
          </a:prstGeom>
        </p:spPr>
        <p:txBody>
          <a:bodyPr anchor="t" rtlCol="false" tIns="0" lIns="0" bIns="0" rIns="0">
            <a:spAutoFit/>
          </a:bodyPr>
          <a:lstStyle/>
          <a:p>
            <a:pPr algn="l">
              <a:lnSpc>
                <a:spcPts val="1564"/>
              </a:lnSpc>
            </a:pPr>
            <a:r>
              <a:rPr lang="en-US" sz="1275" b="true">
                <a:solidFill>
                  <a:srgbClr val="D6E5EF"/>
                </a:solidFill>
                <a:latin typeface="Lora Bold"/>
                <a:ea typeface="Lora Bold"/>
                <a:cs typeface="Lora Bold"/>
                <a:sym typeface="Lora Bold"/>
              </a:rPr>
              <a:t>Data Type Conversion</a:t>
            </a:r>
          </a:p>
        </p:txBody>
      </p:sp>
      <p:sp>
        <p:nvSpPr>
          <p:cNvPr name="TextBox 39" id="39"/>
          <p:cNvSpPr txBox="true"/>
          <p:nvPr/>
        </p:nvSpPr>
        <p:spPr>
          <a:xfrm rot="0">
            <a:off x="692200" y="4535240"/>
            <a:ext cx="5309890" cy="614469"/>
          </a:xfrm>
          <a:prstGeom prst="rect">
            <a:avLst/>
          </a:prstGeom>
        </p:spPr>
        <p:txBody>
          <a:bodyPr anchor="t" rtlCol="false" tIns="0" lIns="0" bIns="0" rIns="0">
            <a:spAutoFit/>
          </a:bodyPr>
          <a:lstStyle/>
          <a:p>
            <a:pPr algn="l">
              <a:lnSpc>
                <a:spcPts val="2541"/>
              </a:lnSpc>
            </a:pPr>
            <a:r>
              <a:rPr lang="en-US" sz="1524">
                <a:solidFill>
                  <a:srgbClr val="D6E5EF"/>
                </a:solidFill>
                <a:latin typeface="Source Han Sans JP"/>
                <a:ea typeface="Source Han Sans JP"/>
                <a:cs typeface="Source Han Sans JP"/>
                <a:sym typeface="Source Han Sans JP"/>
              </a:rPr>
              <a:t>Ensured correct data types for all columns (e.g., datetime, numeric).</a:t>
            </a:r>
          </a:p>
        </p:txBody>
      </p:sp>
      <p:grpSp>
        <p:nvGrpSpPr>
          <p:cNvPr name="Group 40" id="40"/>
          <p:cNvGrpSpPr/>
          <p:nvPr/>
        </p:nvGrpSpPr>
        <p:grpSpPr>
          <a:xfrm rot="0">
            <a:off x="6310759" y="3674864"/>
            <a:ext cx="5666334" cy="1442672"/>
            <a:chOff x="0" y="0"/>
            <a:chExt cx="7555112" cy="1923562"/>
          </a:xfrm>
        </p:grpSpPr>
        <p:sp>
          <p:nvSpPr>
            <p:cNvPr name="Freeform 41" id="41"/>
            <p:cNvSpPr/>
            <p:nvPr/>
          </p:nvSpPr>
          <p:spPr>
            <a:xfrm flipH="false" flipV="false" rot="0">
              <a:off x="12700" y="13531"/>
              <a:ext cx="7529703" cy="1896550"/>
            </a:xfrm>
            <a:custGeom>
              <a:avLst/>
              <a:gdLst/>
              <a:ahLst/>
              <a:cxnLst/>
              <a:rect r="r" b="b" t="t" l="l"/>
              <a:pathLst>
                <a:path h="1896550" w="7529703">
                  <a:moveTo>
                    <a:pt x="0" y="31934"/>
                  </a:moveTo>
                  <a:cubicBezTo>
                    <a:pt x="0" y="14208"/>
                    <a:pt x="13589" y="0"/>
                    <a:pt x="30226" y="0"/>
                  </a:cubicBezTo>
                  <a:lnTo>
                    <a:pt x="7499477" y="0"/>
                  </a:lnTo>
                  <a:cubicBezTo>
                    <a:pt x="7516241" y="0"/>
                    <a:pt x="7529703" y="14208"/>
                    <a:pt x="7529703" y="31934"/>
                  </a:cubicBezTo>
                  <a:lnTo>
                    <a:pt x="7529703" y="1864616"/>
                  </a:lnTo>
                  <a:cubicBezTo>
                    <a:pt x="7529703" y="1882207"/>
                    <a:pt x="7516114" y="1896550"/>
                    <a:pt x="7499477" y="1896550"/>
                  </a:cubicBezTo>
                  <a:lnTo>
                    <a:pt x="30226" y="1896550"/>
                  </a:lnTo>
                  <a:cubicBezTo>
                    <a:pt x="13589" y="1896550"/>
                    <a:pt x="0" y="1882207"/>
                    <a:pt x="0" y="1864616"/>
                  </a:cubicBezTo>
                  <a:close/>
                </a:path>
              </a:pathLst>
            </a:custGeom>
            <a:solidFill>
              <a:srgbClr val="252833"/>
            </a:solidFill>
          </p:spPr>
        </p:sp>
        <p:sp>
          <p:nvSpPr>
            <p:cNvPr name="Freeform 42" id="42"/>
            <p:cNvSpPr/>
            <p:nvPr/>
          </p:nvSpPr>
          <p:spPr>
            <a:xfrm flipH="false" flipV="false" rot="0">
              <a:off x="0" y="0"/>
              <a:ext cx="7555103" cy="1923609"/>
            </a:xfrm>
            <a:custGeom>
              <a:avLst/>
              <a:gdLst/>
              <a:ahLst/>
              <a:cxnLst/>
              <a:rect r="r" b="b" t="t" l="l"/>
              <a:pathLst>
                <a:path h="1923609" w="7555103">
                  <a:moveTo>
                    <a:pt x="0" y="45465"/>
                  </a:moveTo>
                  <a:cubicBezTo>
                    <a:pt x="0" y="20162"/>
                    <a:pt x="19304" y="0"/>
                    <a:pt x="42926" y="0"/>
                  </a:cubicBezTo>
                  <a:lnTo>
                    <a:pt x="7512177" y="0"/>
                  </a:lnTo>
                  <a:lnTo>
                    <a:pt x="7512177" y="13531"/>
                  </a:lnTo>
                  <a:lnTo>
                    <a:pt x="7512177" y="0"/>
                  </a:lnTo>
                  <a:cubicBezTo>
                    <a:pt x="7535799" y="0"/>
                    <a:pt x="7555103" y="20162"/>
                    <a:pt x="7555103" y="45465"/>
                  </a:cubicBezTo>
                  <a:lnTo>
                    <a:pt x="7542403" y="45465"/>
                  </a:lnTo>
                  <a:lnTo>
                    <a:pt x="7555103" y="45465"/>
                  </a:lnTo>
                  <a:lnTo>
                    <a:pt x="7555103" y="1878147"/>
                  </a:lnTo>
                  <a:lnTo>
                    <a:pt x="7542403" y="1878147"/>
                  </a:lnTo>
                  <a:lnTo>
                    <a:pt x="7555103" y="1878147"/>
                  </a:lnTo>
                  <a:cubicBezTo>
                    <a:pt x="7555103" y="1903315"/>
                    <a:pt x="7535799" y="1923609"/>
                    <a:pt x="7512177" y="1923609"/>
                  </a:cubicBezTo>
                  <a:lnTo>
                    <a:pt x="7512177" y="1910081"/>
                  </a:lnTo>
                  <a:lnTo>
                    <a:pt x="7512177" y="1923609"/>
                  </a:lnTo>
                  <a:lnTo>
                    <a:pt x="42926" y="1923609"/>
                  </a:lnTo>
                  <a:lnTo>
                    <a:pt x="42926" y="1910081"/>
                  </a:lnTo>
                  <a:lnTo>
                    <a:pt x="42926" y="1923609"/>
                  </a:lnTo>
                  <a:cubicBezTo>
                    <a:pt x="19304" y="1923609"/>
                    <a:pt x="0" y="1903451"/>
                    <a:pt x="0" y="1878147"/>
                  </a:cubicBezTo>
                  <a:lnTo>
                    <a:pt x="0" y="45465"/>
                  </a:lnTo>
                  <a:lnTo>
                    <a:pt x="12700" y="45465"/>
                  </a:lnTo>
                  <a:lnTo>
                    <a:pt x="0" y="45465"/>
                  </a:lnTo>
                  <a:moveTo>
                    <a:pt x="25400" y="45465"/>
                  </a:moveTo>
                  <a:lnTo>
                    <a:pt x="25400" y="1878147"/>
                  </a:lnTo>
                  <a:lnTo>
                    <a:pt x="12700" y="1878147"/>
                  </a:lnTo>
                  <a:lnTo>
                    <a:pt x="25400" y="1878147"/>
                  </a:lnTo>
                  <a:cubicBezTo>
                    <a:pt x="25400" y="1888160"/>
                    <a:pt x="33147" y="1896550"/>
                    <a:pt x="42926" y="1896550"/>
                  </a:cubicBezTo>
                  <a:lnTo>
                    <a:pt x="7512177" y="1896550"/>
                  </a:lnTo>
                  <a:cubicBezTo>
                    <a:pt x="7521956" y="1896550"/>
                    <a:pt x="7529703" y="1888160"/>
                    <a:pt x="7529703" y="1878147"/>
                  </a:cubicBezTo>
                  <a:lnTo>
                    <a:pt x="7529703" y="45465"/>
                  </a:lnTo>
                  <a:cubicBezTo>
                    <a:pt x="7529703" y="35452"/>
                    <a:pt x="7521956" y="27063"/>
                    <a:pt x="7512177" y="27063"/>
                  </a:cubicBezTo>
                  <a:lnTo>
                    <a:pt x="42926" y="27063"/>
                  </a:lnTo>
                  <a:lnTo>
                    <a:pt x="42926" y="13531"/>
                  </a:lnTo>
                  <a:lnTo>
                    <a:pt x="42926" y="27063"/>
                  </a:lnTo>
                  <a:cubicBezTo>
                    <a:pt x="33147" y="27063"/>
                    <a:pt x="25400" y="35452"/>
                    <a:pt x="25400" y="45465"/>
                  </a:cubicBezTo>
                  <a:close/>
                </a:path>
              </a:pathLst>
            </a:custGeom>
            <a:solidFill>
              <a:srgbClr val="5D606B"/>
            </a:solidFill>
          </p:spPr>
        </p:sp>
      </p:grpSp>
      <p:grpSp>
        <p:nvGrpSpPr>
          <p:cNvPr name="Group 43" id="43"/>
          <p:cNvGrpSpPr/>
          <p:nvPr/>
        </p:nvGrpSpPr>
        <p:grpSpPr>
          <a:xfrm rot="0">
            <a:off x="6339334" y="3703439"/>
            <a:ext cx="5609184" cy="448716"/>
            <a:chOff x="0" y="0"/>
            <a:chExt cx="7478912" cy="598288"/>
          </a:xfrm>
        </p:grpSpPr>
        <p:sp>
          <p:nvSpPr>
            <p:cNvPr name="Freeform 44" id="44"/>
            <p:cNvSpPr/>
            <p:nvPr/>
          </p:nvSpPr>
          <p:spPr>
            <a:xfrm flipH="false" flipV="false" rot="0">
              <a:off x="0" y="0"/>
              <a:ext cx="7478903" cy="598297"/>
            </a:xfrm>
            <a:custGeom>
              <a:avLst/>
              <a:gdLst/>
              <a:ahLst/>
              <a:cxnLst/>
              <a:rect r="r" b="b" t="t" l="l"/>
              <a:pathLst>
                <a:path h="598297" w="7478903">
                  <a:moveTo>
                    <a:pt x="0" y="0"/>
                  </a:moveTo>
                  <a:lnTo>
                    <a:pt x="7478903" y="0"/>
                  </a:lnTo>
                  <a:lnTo>
                    <a:pt x="7478903" y="598297"/>
                  </a:lnTo>
                  <a:lnTo>
                    <a:pt x="0" y="598297"/>
                  </a:lnTo>
                  <a:close/>
                </a:path>
              </a:pathLst>
            </a:custGeom>
            <a:solidFill>
              <a:srgbClr val="444752"/>
            </a:solidFill>
          </p:spPr>
        </p:sp>
      </p:grpSp>
      <p:sp>
        <p:nvSpPr>
          <p:cNvPr name="Freeform 45" id="45" descr="preencoded.png"/>
          <p:cNvSpPr/>
          <p:nvPr/>
        </p:nvSpPr>
        <p:spPr>
          <a:xfrm flipH="false" flipV="false" rot="0">
            <a:off x="9031784" y="3815506"/>
            <a:ext cx="224284" cy="224284"/>
          </a:xfrm>
          <a:custGeom>
            <a:avLst/>
            <a:gdLst/>
            <a:ahLst/>
            <a:cxnLst/>
            <a:rect r="r" b="b" t="t" l="l"/>
            <a:pathLst>
              <a:path h="224284" w="224284">
                <a:moveTo>
                  <a:pt x="0" y="0"/>
                </a:moveTo>
                <a:lnTo>
                  <a:pt x="224283" y="0"/>
                </a:lnTo>
                <a:lnTo>
                  <a:pt x="224283" y="224284"/>
                </a:lnTo>
                <a:lnTo>
                  <a:pt x="0" y="224284"/>
                </a:lnTo>
                <a:lnTo>
                  <a:pt x="0" y="0"/>
                </a:lnTo>
                <a:close/>
              </a:path>
            </a:pathLst>
          </a:custGeom>
          <a:blipFill>
            <a:blip r:embed="rId10">
              <a:extLst>
                <a:ext uri="{96DAC541-7B7A-43D3-8B79-37D633B846F1}">
                  <asvg:svgBlip xmlns:asvg="http://schemas.microsoft.com/office/drawing/2016/SVG/main" r:embed="rId11"/>
                </a:ext>
              </a:extLst>
            </a:blip>
            <a:stretch>
              <a:fillRect l="0" t="-2083" r="0" b="-2083"/>
            </a:stretch>
          </a:blipFill>
        </p:spPr>
      </p:sp>
      <p:sp>
        <p:nvSpPr>
          <p:cNvPr name="TextBox 46" id="46"/>
          <p:cNvSpPr txBox="true"/>
          <p:nvPr/>
        </p:nvSpPr>
        <p:spPr>
          <a:xfrm rot="0">
            <a:off x="6488906" y="4301728"/>
            <a:ext cx="1760041" cy="204787"/>
          </a:xfrm>
          <a:prstGeom prst="rect">
            <a:avLst/>
          </a:prstGeom>
        </p:spPr>
        <p:txBody>
          <a:bodyPr anchor="t" rtlCol="false" tIns="0" lIns="0" bIns="0" rIns="0">
            <a:spAutoFit/>
          </a:bodyPr>
          <a:lstStyle/>
          <a:p>
            <a:pPr algn="l">
              <a:lnSpc>
                <a:spcPts val="1687"/>
              </a:lnSpc>
            </a:pPr>
            <a:r>
              <a:rPr lang="en-US" sz="1375" b="true">
                <a:solidFill>
                  <a:srgbClr val="D6E5EF"/>
                </a:solidFill>
                <a:latin typeface="Lora Bold"/>
                <a:ea typeface="Lora Bold"/>
                <a:cs typeface="Lora Bold"/>
                <a:sym typeface="Lora Bold"/>
              </a:rPr>
              <a:t>Geographic Cleaning</a:t>
            </a:r>
          </a:p>
        </p:txBody>
      </p:sp>
      <p:sp>
        <p:nvSpPr>
          <p:cNvPr name="TextBox 47" id="47"/>
          <p:cNvSpPr txBox="true"/>
          <p:nvPr/>
        </p:nvSpPr>
        <p:spPr>
          <a:xfrm rot="0">
            <a:off x="6488906" y="4535240"/>
            <a:ext cx="5310039" cy="614469"/>
          </a:xfrm>
          <a:prstGeom prst="rect">
            <a:avLst/>
          </a:prstGeom>
        </p:spPr>
        <p:txBody>
          <a:bodyPr anchor="t" rtlCol="false" tIns="0" lIns="0" bIns="0" rIns="0">
            <a:spAutoFit/>
          </a:bodyPr>
          <a:lstStyle/>
          <a:p>
            <a:pPr algn="l">
              <a:lnSpc>
                <a:spcPts val="2541"/>
              </a:lnSpc>
            </a:pPr>
            <a:r>
              <a:rPr lang="en-US" sz="1524">
                <a:solidFill>
                  <a:srgbClr val="D6E5EF"/>
                </a:solidFill>
                <a:latin typeface="Source Han Sans JP"/>
                <a:ea typeface="Source Han Sans JP"/>
                <a:cs typeface="Source Han Sans JP"/>
                <a:sym typeface="Source Han Sans JP"/>
              </a:rPr>
              <a:t>Standardized and validated latitude/longitude entries for accuracy.</a:t>
            </a:r>
          </a:p>
        </p:txBody>
      </p:sp>
      <p:grpSp>
        <p:nvGrpSpPr>
          <p:cNvPr name="Group 48" id="48"/>
          <p:cNvGrpSpPr/>
          <p:nvPr/>
        </p:nvGrpSpPr>
        <p:grpSpPr>
          <a:xfrm rot="0">
            <a:off x="12107615" y="3674864"/>
            <a:ext cx="5666334" cy="1484561"/>
            <a:chOff x="0" y="0"/>
            <a:chExt cx="7555112" cy="1979415"/>
          </a:xfrm>
        </p:grpSpPr>
        <p:sp>
          <p:nvSpPr>
            <p:cNvPr name="Freeform 49" id="49"/>
            <p:cNvSpPr/>
            <p:nvPr/>
          </p:nvSpPr>
          <p:spPr>
            <a:xfrm flipH="false" flipV="false" rot="0">
              <a:off x="12700" y="13924"/>
              <a:ext cx="7529703" cy="1951618"/>
            </a:xfrm>
            <a:custGeom>
              <a:avLst/>
              <a:gdLst/>
              <a:ahLst/>
              <a:cxnLst/>
              <a:rect r="r" b="b" t="t" l="l"/>
              <a:pathLst>
                <a:path h="1951618" w="7529703">
                  <a:moveTo>
                    <a:pt x="0" y="32861"/>
                  </a:moveTo>
                  <a:cubicBezTo>
                    <a:pt x="0" y="14621"/>
                    <a:pt x="13589" y="0"/>
                    <a:pt x="30226" y="0"/>
                  </a:cubicBezTo>
                  <a:lnTo>
                    <a:pt x="7499477" y="0"/>
                  </a:lnTo>
                  <a:cubicBezTo>
                    <a:pt x="7516241" y="0"/>
                    <a:pt x="7529703" y="14621"/>
                    <a:pt x="7529703" y="32861"/>
                  </a:cubicBezTo>
                  <a:lnTo>
                    <a:pt x="7529703" y="1918757"/>
                  </a:lnTo>
                  <a:cubicBezTo>
                    <a:pt x="7529703" y="1936859"/>
                    <a:pt x="7516114" y="1951618"/>
                    <a:pt x="7499477" y="1951618"/>
                  </a:cubicBezTo>
                  <a:lnTo>
                    <a:pt x="30226" y="1951618"/>
                  </a:lnTo>
                  <a:cubicBezTo>
                    <a:pt x="13589" y="1951618"/>
                    <a:pt x="0" y="1936859"/>
                    <a:pt x="0" y="1918757"/>
                  </a:cubicBezTo>
                  <a:close/>
                </a:path>
              </a:pathLst>
            </a:custGeom>
            <a:solidFill>
              <a:srgbClr val="252833"/>
            </a:solidFill>
          </p:spPr>
        </p:sp>
        <p:sp>
          <p:nvSpPr>
            <p:cNvPr name="Freeform 50" id="50"/>
            <p:cNvSpPr/>
            <p:nvPr/>
          </p:nvSpPr>
          <p:spPr>
            <a:xfrm flipH="false" flipV="false" rot="0">
              <a:off x="0" y="0"/>
              <a:ext cx="7555103" cy="1979462"/>
            </a:xfrm>
            <a:custGeom>
              <a:avLst/>
              <a:gdLst/>
              <a:ahLst/>
              <a:cxnLst/>
              <a:rect r="r" b="b" t="t" l="l"/>
              <a:pathLst>
                <a:path h="1979462" w="7555103">
                  <a:moveTo>
                    <a:pt x="0" y="46785"/>
                  </a:moveTo>
                  <a:cubicBezTo>
                    <a:pt x="0" y="20747"/>
                    <a:pt x="19304" y="0"/>
                    <a:pt x="42926" y="0"/>
                  </a:cubicBezTo>
                  <a:lnTo>
                    <a:pt x="7512177" y="0"/>
                  </a:lnTo>
                  <a:lnTo>
                    <a:pt x="7512177" y="13924"/>
                  </a:lnTo>
                  <a:lnTo>
                    <a:pt x="7512177" y="0"/>
                  </a:lnTo>
                  <a:cubicBezTo>
                    <a:pt x="7535799" y="0"/>
                    <a:pt x="7555103" y="20747"/>
                    <a:pt x="7555103" y="46785"/>
                  </a:cubicBezTo>
                  <a:lnTo>
                    <a:pt x="7542403" y="46785"/>
                  </a:lnTo>
                  <a:lnTo>
                    <a:pt x="7555103" y="46785"/>
                  </a:lnTo>
                  <a:lnTo>
                    <a:pt x="7555103" y="1932681"/>
                  </a:lnTo>
                  <a:lnTo>
                    <a:pt x="7542403" y="1932681"/>
                  </a:lnTo>
                  <a:lnTo>
                    <a:pt x="7555103" y="1932681"/>
                  </a:lnTo>
                  <a:cubicBezTo>
                    <a:pt x="7555103" y="1958580"/>
                    <a:pt x="7535799" y="1979462"/>
                    <a:pt x="7512177" y="1979462"/>
                  </a:cubicBezTo>
                  <a:lnTo>
                    <a:pt x="7512177" y="1965542"/>
                  </a:lnTo>
                  <a:lnTo>
                    <a:pt x="7512177" y="1979462"/>
                  </a:lnTo>
                  <a:lnTo>
                    <a:pt x="42926" y="1979462"/>
                  </a:lnTo>
                  <a:lnTo>
                    <a:pt x="42926" y="1965542"/>
                  </a:lnTo>
                  <a:lnTo>
                    <a:pt x="42926" y="1979462"/>
                  </a:lnTo>
                  <a:cubicBezTo>
                    <a:pt x="19304" y="1979462"/>
                    <a:pt x="0" y="1958719"/>
                    <a:pt x="0" y="1932681"/>
                  </a:cubicBezTo>
                  <a:lnTo>
                    <a:pt x="0" y="46785"/>
                  </a:lnTo>
                  <a:lnTo>
                    <a:pt x="12700" y="46785"/>
                  </a:lnTo>
                  <a:lnTo>
                    <a:pt x="0" y="46785"/>
                  </a:lnTo>
                  <a:moveTo>
                    <a:pt x="25400" y="46785"/>
                  </a:moveTo>
                  <a:lnTo>
                    <a:pt x="25400" y="1932681"/>
                  </a:lnTo>
                  <a:lnTo>
                    <a:pt x="12700" y="1932681"/>
                  </a:lnTo>
                  <a:lnTo>
                    <a:pt x="25400" y="1932681"/>
                  </a:lnTo>
                  <a:cubicBezTo>
                    <a:pt x="25400" y="1942985"/>
                    <a:pt x="33147" y="1951618"/>
                    <a:pt x="42926" y="1951618"/>
                  </a:cubicBezTo>
                  <a:lnTo>
                    <a:pt x="7512177" y="1951618"/>
                  </a:lnTo>
                  <a:cubicBezTo>
                    <a:pt x="7521956" y="1951618"/>
                    <a:pt x="7529703" y="1942985"/>
                    <a:pt x="7529703" y="1932681"/>
                  </a:cubicBezTo>
                  <a:lnTo>
                    <a:pt x="7529703" y="46785"/>
                  </a:lnTo>
                  <a:cubicBezTo>
                    <a:pt x="7529703" y="36481"/>
                    <a:pt x="7521956" y="27848"/>
                    <a:pt x="7512177" y="27848"/>
                  </a:cubicBezTo>
                  <a:lnTo>
                    <a:pt x="42926" y="27848"/>
                  </a:lnTo>
                  <a:lnTo>
                    <a:pt x="42926" y="13924"/>
                  </a:lnTo>
                  <a:lnTo>
                    <a:pt x="42926" y="27848"/>
                  </a:lnTo>
                  <a:cubicBezTo>
                    <a:pt x="33147" y="27848"/>
                    <a:pt x="25400" y="36481"/>
                    <a:pt x="25400" y="46785"/>
                  </a:cubicBezTo>
                  <a:close/>
                </a:path>
              </a:pathLst>
            </a:custGeom>
            <a:solidFill>
              <a:srgbClr val="5D606B"/>
            </a:solidFill>
          </p:spPr>
        </p:sp>
      </p:grpSp>
      <p:grpSp>
        <p:nvGrpSpPr>
          <p:cNvPr name="Group 51" id="51"/>
          <p:cNvGrpSpPr/>
          <p:nvPr/>
        </p:nvGrpSpPr>
        <p:grpSpPr>
          <a:xfrm rot="0">
            <a:off x="12136190" y="3703439"/>
            <a:ext cx="5609184" cy="448716"/>
            <a:chOff x="0" y="0"/>
            <a:chExt cx="7478912" cy="598288"/>
          </a:xfrm>
        </p:grpSpPr>
        <p:sp>
          <p:nvSpPr>
            <p:cNvPr name="Freeform 52" id="52"/>
            <p:cNvSpPr/>
            <p:nvPr/>
          </p:nvSpPr>
          <p:spPr>
            <a:xfrm flipH="false" flipV="false" rot="0">
              <a:off x="0" y="0"/>
              <a:ext cx="7478903" cy="598297"/>
            </a:xfrm>
            <a:custGeom>
              <a:avLst/>
              <a:gdLst/>
              <a:ahLst/>
              <a:cxnLst/>
              <a:rect r="r" b="b" t="t" l="l"/>
              <a:pathLst>
                <a:path h="598297" w="7478903">
                  <a:moveTo>
                    <a:pt x="0" y="0"/>
                  </a:moveTo>
                  <a:lnTo>
                    <a:pt x="7478903" y="0"/>
                  </a:lnTo>
                  <a:lnTo>
                    <a:pt x="7478903" y="598297"/>
                  </a:lnTo>
                  <a:lnTo>
                    <a:pt x="0" y="598297"/>
                  </a:lnTo>
                  <a:close/>
                </a:path>
              </a:pathLst>
            </a:custGeom>
            <a:solidFill>
              <a:srgbClr val="444752"/>
            </a:solidFill>
          </p:spPr>
        </p:sp>
      </p:grpSp>
      <p:sp>
        <p:nvSpPr>
          <p:cNvPr name="Freeform 53" id="53" descr="preencoded.png"/>
          <p:cNvSpPr/>
          <p:nvPr/>
        </p:nvSpPr>
        <p:spPr>
          <a:xfrm flipH="false" flipV="false" rot="0">
            <a:off x="14828639" y="3815506"/>
            <a:ext cx="224284" cy="224284"/>
          </a:xfrm>
          <a:custGeom>
            <a:avLst/>
            <a:gdLst/>
            <a:ahLst/>
            <a:cxnLst/>
            <a:rect r="r" b="b" t="t" l="l"/>
            <a:pathLst>
              <a:path h="224284" w="224284">
                <a:moveTo>
                  <a:pt x="0" y="0"/>
                </a:moveTo>
                <a:lnTo>
                  <a:pt x="224283" y="0"/>
                </a:lnTo>
                <a:lnTo>
                  <a:pt x="224283" y="224284"/>
                </a:lnTo>
                <a:lnTo>
                  <a:pt x="0" y="2242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54" id="54"/>
          <p:cNvSpPr txBox="true"/>
          <p:nvPr/>
        </p:nvSpPr>
        <p:spPr>
          <a:xfrm rot="0">
            <a:off x="12285761" y="4301727"/>
            <a:ext cx="1760041" cy="232670"/>
          </a:xfrm>
          <a:prstGeom prst="rect">
            <a:avLst/>
          </a:prstGeom>
        </p:spPr>
        <p:txBody>
          <a:bodyPr anchor="t" rtlCol="false" tIns="0" lIns="0" bIns="0" rIns="0">
            <a:spAutoFit/>
          </a:bodyPr>
          <a:lstStyle/>
          <a:p>
            <a:pPr algn="l">
              <a:lnSpc>
                <a:spcPts val="1932"/>
              </a:lnSpc>
            </a:pPr>
            <a:r>
              <a:rPr lang="en-US" sz="1575" b="true">
                <a:solidFill>
                  <a:srgbClr val="D6E5EF"/>
                </a:solidFill>
                <a:latin typeface="Lora Bold"/>
                <a:ea typeface="Lora Bold"/>
                <a:cs typeface="Lora Bold"/>
                <a:sym typeface="Lora Bold"/>
              </a:rPr>
              <a:t>Temporal Parsing</a:t>
            </a:r>
          </a:p>
        </p:txBody>
      </p:sp>
      <p:sp>
        <p:nvSpPr>
          <p:cNvPr name="TextBox 55" id="55"/>
          <p:cNvSpPr txBox="true"/>
          <p:nvPr/>
        </p:nvSpPr>
        <p:spPr>
          <a:xfrm rot="0">
            <a:off x="12285761" y="4535240"/>
            <a:ext cx="5310039" cy="614469"/>
          </a:xfrm>
          <a:prstGeom prst="rect">
            <a:avLst/>
          </a:prstGeom>
        </p:spPr>
        <p:txBody>
          <a:bodyPr anchor="t" rtlCol="false" tIns="0" lIns="0" bIns="0" rIns="0">
            <a:spAutoFit/>
          </a:bodyPr>
          <a:lstStyle/>
          <a:p>
            <a:pPr algn="l">
              <a:lnSpc>
                <a:spcPts val="2541"/>
              </a:lnSpc>
            </a:pPr>
            <a:r>
              <a:rPr lang="en-US" sz="1524">
                <a:solidFill>
                  <a:srgbClr val="D6E5EF"/>
                </a:solidFill>
                <a:latin typeface="Source Han Sans JP"/>
                <a:ea typeface="Source Han Sans JP"/>
                <a:cs typeface="Source Han Sans JP"/>
                <a:sym typeface="Source Han Sans JP"/>
              </a:rPr>
              <a:t>Extracted and formatted date/time information from raw timestamps.</a:t>
            </a:r>
          </a:p>
        </p:txBody>
      </p:sp>
      <p:grpSp>
        <p:nvGrpSpPr>
          <p:cNvPr name="Group 56" id="56"/>
          <p:cNvGrpSpPr/>
          <p:nvPr/>
        </p:nvGrpSpPr>
        <p:grpSpPr>
          <a:xfrm rot="0">
            <a:off x="514052" y="5159425"/>
            <a:ext cx="5666185" cy="1549002"/>
            <a:chOff x="0" y="0"/>
            <a:chExt cx="7554913" cy="2065337"/>
          </a:xfrm>
        </p:grpSpPr>
        <p:sp>
          <p:nvSpPr>
            <p:cNvPr name="Freeform 57" id="57"/>
            <p:cNvSpPr/>
            <p:nvPr/>
          </p:nvSpPr>
          <p:spPr>
            <a:xfrm flipH="false" flipV="false" rot="0">
              <a:off x="12700" y="14529"/>
              <a:ext cx="7529449" cy="2036333"/>
            </a:xfrm>
            <a:custGeom>
              <a:avLst/>
              <a:gdLst/>
              <a:ahLst/>
              <a:cxnLst/>
              <a:rect r="r" b="b" t="t" l="l"/>
              <a:pathLst>
                <a:path h="2036333" w="7529449">
                  <a:moveTo>
                    <a:pt x="0" y="34287"/>
                  </a:moveTo>
                  <a:cubicBezTo>
                    <a:pt x="0" y="15255"/>
                    <a:pt x="13589" y="0"/>
                    <a:pt x="30226" y="0"/>
                  </a:cubicBezTo>
                  <a:lnTo>
                    <a:pt x="7499223" y="0"/>
                  </a:lnTo>
                  <a:cubicBezTo>
                    <a:pt x="7515987" y="0"/>
                    <a:pt x="7529449" y="15255"/>
                    <a:pt x="7529449" y="34287"/>
                  </a:cubicBezTo>
                  <a:lnTo>
                    <a:pt x="7529449" y="2002045"/>
                  </a:lnTo>
                  <a:cubicBezTo>
                    <a:pt x="7529449" y="2020933"/>
                    <a:pt x="7515860" y="2036333"/>
                    <a:pt x="7499223" y="2036333"/>
                  </a:cubicBezTo>
                  <a:lnTo>
                    <a:pt x="30226" y="2036333"/>
                  </a:lnTo>
                  <a:cubicBezTo>
                    <a:pt x="13589" y="2036333"/>
                    <a:pt x="0" y="2020933"/>
                    <a:pt x="0" y="2002045"/>
                  </a:cubicBezTo>
                  <a:close/>
                </a:path>
              </a:pathLst>
            </a:custGeom>
            <a:solidFill>
              <a:srgbClr val="252833"/>
            </a:solidFill>
          </p:spPr>
        </p:sp>
        <p:sp>
          <p:nvSpPr>
            <p:cNvPr name="Freeform 58" id="58"/>
            <p:cNvSpPr/>
            <p:nvPr/>
          </p:nvSpPr>
          <p:spPr>
            <a:xfrm flipH="false" flipV="false" rot="0">
              <a:off x="0" y="0"/>
              <a:ext cx="7554849" cy="2065384"/>
            </a:xfrm>
            <a:custGeom>
              <a:avLst/>
              <a:gdLst/>
              <a:ahLst/>
              <a:cxnLst/>
              <a:rect r="r" b="b" t="t" l="l"/>
              <a:pathLst>
                <a:path h="2065384" w="7554849">
                  <a:moveTo>
                    <a:pt x="0" y="48816"/>
                  </a:moveTo>
                  <a:cubicBezTo>
                    <a:pt x="0" y="21648"/>
                    <a:pt x="19304" y="0"/>
                    <a:pt x="42926" y="0"/>
                  </a:cubicBezTo>
                  <a:lnTo>
                    <a:pt x="7511923" y="0"/>
                  </a:lnTo>
                  <a:lnTo>
                    <a:pt x="7511923" y="14529"/>
                  </a:lnTo>
                  <a:lnTo>
                    <a:pt x="7511923" y="0"/>
                  </a:lnTo>
                  <a:cubicBezTo>
                    <a:pt x="7535545" y="0"/>
                    <a:pt x="7554849" y="21648"/>
                    <a:pt x="7554849" y="48816"/>
                  </a:cubicBezTo>
                  <a:lnTo>
                    <a:pt x="7542149" y="48816"/>
                  </a:lnTo>
                  <a:lnTo>
                    <a:pt x="7554849" y="48816"/>
                  </a:lnTo>
                  <a:lnTo>
                    <a:pt x="7554849" y="2016574"/>
                  </a:lnTo>
                  <a:lnTo>
                    <a:pt x="7542149" y="2016574"/>
                  </a:lnTo>
                  <a:lnTo>
                    <a:pt x="7554849" y="2016574"/>
                  </a:lnTo>
                  <a:cubicBezTo>
                    <a:pt x="7554849" y="2043598"/>
                    <a:pt x="7535545" y="2065384"/>
                    <a:pt x="7511923" y="2065384"/>
                  </a:cubicBezTo>
                  <a:lnTo>
                    <a:pt x="7511923" y="2050862"/>
                  </a:lnTo>
                  <a:lnTo>
                    <a:pt x="7511923" y="2065384"/>
                  </a:lnTo>
                  <a:lnTo>
                    <a:pt x="42926" y="2065384"/>
                  </a:lnTo>
                  <a:lnTo>
                    <a:pt x="42926" y="2050862"/>
                  </a:lnTo>
                  <a:lnTo>
                    <a:pt x="42926" y="2065384"/>
                  </a:lnTo>
                  <a:cubicBezTo>
                    <a:pt x="19304" y="2065384"/>
                    <a:pt x="0" y="2043743"/>
                    <a:pt x="0" y="2016574"/>
                  </a:cubicBezTo>
                  <a:lnTo>
                    <a:pt x="0" y="48816"/>
                  </a:lnTo>
                  <a:lnTo>
                    <a:pt x="12700" y="48816"/>
                  </a:lnTo>
                  <a:lnTo>
                    <a:pt x="0" y="48816"/>
                  </a:lnTo>
                  <a:moveTo>
                    <a:pt x="25400" y="48816"/>
                  </a:moveTo>
                  <a:lnTo>
                    <a:pt x="25400" y="2016574"/>
                  </a:lnTo>
                  <a:lnTo>
                    <a:pt x="12700" y="2016574"/>
                  </a:lnTo>
                  <a:lnTo>
                    <a:pt x="25400" y="2016574"/>
                  </a:lnTo>
                  <a:cubicBezTo>
                    <a:pt x="25400" y="2027325"/>
                    <a:pt x="33147" y="2036333"/>
                    <a:pt x="42926" y="2036333"/>
                  </a:cubicBezTo>
                  <a:lnTo>
                    <a:pt x="7511923" y="2036333"/>
                  </a:lnTo>
                  <a:cubicBezTo>
                    <a:pt x="7521702" y="2036333"/>
                    <a:pt x="7529449" y="2027325"/>
                    <a:pt x="7529449" y="2016574"/>
                  </a:cubicBezTo>
                  <a:lnTo>
                    <a:pt x="7529449" y="48816"/>
                  </a:lnTo>
                  <a:cubicBezTo>
                    <a:pt x="7529449" y="38065"/>
                    <a:pt x="7521702" y="29057"/>
                    <a:pt x="7511923" y="29057"/>
                  </a:cubicBezTo>
                  <a:lnTo>
                    <a:pt x="42926" y="29057"/>
                  </a:lnTo>
                  <a:lnTo>
                    <a:pt x="42926" y="14529"/>
                  </a:lnTo>
                  <a:lnTo>
                    <a:pt x="42926" y="29057"/>
                  </a:lnTo>
                  <a:cubicBezTo>
                    <a:pt x="33147" y="29057"/>
                    <a:pt x="25400" y="38065"/>
                    <a:pt x="25400" y="48816"/>
                  </a:cubicBezTo>
                  <a:close/>
                </a:path>
              </a:pathLst>
            </a:custGeom>
            <a:solidFill>
              <a:srgbClr val="5D606B"/>
            </a:solidFill>
          </p:spPr>
        </p:sp>
      </p:grpSp>
      <p:grpSp>
        <p:nvGrpSpPr>
          <p:cNvPr name="Group 59" id="59"/>
          <p:cNvGrpSpPr/>
          <p:nvPr/>
        </p:nvGrpSpPr>
        <p:grpSpPr>
          <a:xfrm rot="0">
            <a:off x="542628" y="5188000"/>
            <a:ext cx="5609035" cy="448716"/>
            <a:chOff x="0" y="0"/>
            <a:chExt cx="7478713" cy="598288"/>
          </a:xfrm>
        </p:grpSpPr>
        <p:sp>
          <p:nvSpPr>
            <p:cNvPr name="Freeform 60" id="60"/>
            <p:cNvSpPr/>
            <p:nvPr/>
          </p:nvSpPr>
          <p:spPr>
            <a:xfrm flipH="false" flipV="false" rot="0">
              <a:off x="0" y="0"/>
              <a:ext cx="7478776" cy="598297"/>
            </a:xfrm>
            <a:custGeom>
              <a:avLst/>
              <a:gdLst/>
              <a:ahLst/>
              <a:cxnLst/>
              <a:rect r="r" b="b" t="t" l="l"/>
              <a:pathLst>
                <a:path h="598297" w="7478776">
                  <a:moveTo>
                    <a:pt x="0" y="0"/>
                  </a:moveTo>
                  <a:lnTo>
                    <a:pt x="7478776" y="0"/>
                  </a:lnTo>
                  <a:lnTo>
                    <a:pt x="7478776" y="598297"/>
                  </a:lnTo>
                  <a:lnTo>
                    <a:pt x="0" y="598297"/>
                  </a:lnTo>
                  <a:close/>
                </a:path>
              </a:pathLst>
            </a:custGeom>
            <a:solidFill>
              <a:srgbClr val="444752"/>
            </a:solidFill>
          </p:spPr>
        </p:sp>
      </p:grpSp>
      <p:sp>
        <p:nvSpPr>
          <p:cNvPr name="Freeform 61" id="61" descr="preencoded.png"/>
          <p:cNvSpPr/>
          <p:nvPr/>
        </p:nvSpPr>
        <p:spPr>
          <a:xfrm flipH="false" flipV="false" rot="0">
            <a:off x="3234929" y="5300068"/>
            <a:ext cx="224284" cy="224284"/>
          </a:xfrm>
          <a:custGeom>
            <a:avLst/>
            <a:gdLst/>
            <a:ahLst/>
            <a:cxnLst/>
            <a:rect r="r" b="b" t="t" l="l"/>
            <a:pathLst>
              <a:path h="224284" w="224284">
                <a:moveTo>
                  <a:pt x="0" y="0"/>
                </a:moveTo>
                <a:lnTo>
                  <a:pt x="224283" y="0"/>
                </a:lnTo>
                <a:lnTo>
                  <a:pt x="224283" y="224283"/>
                </a:lnTo>
                <a:lnTo>
                  <a:pt x="0" y="22428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62" id="62"/>
          <p:cNvSpPr txBox="true"/>
          <p:nvPr/>
        </p:nvSpPr>
        <p:spPr>
          <a:xfrm rot="0">
            <a:off x="692200" y="5786289"/>
            <a:ext cx="2252365" cy="186084"/>
          </a:xfrm>
          <a:prstGeom prst="rect">
            <a:avLst/>
          </a:prstGeom>
        </p:spPr>
        <p:txBody>
          <a:bodyPr anchor="t" rtlCol="false" tIns="0" lIns="0" bIns="0" rIns="0">
            <a:spAutoFit/>
          </a:bodyPr>
          <a:lstStyle/>
          <a:p>
            <a:pPr algn="l">
              <a:lnSpc>
                <a:spcPts val="1564"/>
              </a:lnSpc>
            </a:pPr>
            <a:r>
              <a:rPr lang="en-US" sz="1275" b="true">
                <a:solidFill>
                  <a:srgbClr val="D6E5EF"/>
                </a:solidFill>
                <a:latin typeface="Lora Bold"/>
                <a:ea typeface="Lora Bold"/>
                <a:cs typeface="Lora Bold"/>
                <a:sym typeface="Lora Bold"/>
              </a:rPr>
              <a:t>High-Missing Column Drop</a:t>
            </a:r>
          </a:p>
        </p:txBody>
      </p:sp>
      <p:sp>
        <p:nvSpPr>
          <p:cNvPr name="TextBox 63" id="63"/>
          <p:cNvSpPr txBox="true"/>
          <p:nvPr/>
        </p:nvSpPr>
        <p:spPr>
          <a:xfrm rot="0">
            <a:off x="692200" y="6019800"/>
            <a:ext cx="5309890" cy="614469"/>
          </a:xfrm>
          <a:prstGeom prst="rect">
            <a:avLst/>
          </a:prstGeom>
        </p:spPr>
        <p:txBody>
          <a:bodyPr anchor="t" rtlCol="false" tIns="0" lIns="0" bIns="0" rIns="0">
            <a:spAutoFit/>
          </a:bodyPr>
          <a:lstStyle/>
          <a:p>
            <a:pPr algn="l">
              <a:lnSpc>
                <a:spcPts val="2541"/>
              </a:lnSpc>
            </a:pPr>
            <a:r>
              <a:rPr lang="en-US" sz="1524">
                <a:solidFill>
                  <a:srgbClr val="D6E5EF"/>
                </a:solidFill>
                <a:latin typeface="Source Han Sans JP"/>
                <a:ea typeface="Source Han Sans JP"/>
                <a:cs typeface="Source Han Sans JP"/>
                <a:sym typeface="Source Han Sans JP"/>
              </a:rPr>
              <a:t>Strategically removed columns with excessive missing data (e.g., End_Lat/Lng).</a:t>
            </a:r>
          </a:p>
        </p:txBody>
      </p:sp>
      <p:grpSp>
        <p:nvGrpSpPr>
          <p:cNvPr name="Group 64" id="64"/>
          <p:cNvGrpSpPr/>
          <p:nvPr/>
        </p:nvGrpSpPr>
        <p:grpSpPr>
          <a:xfrm rot="0">
            <a:off x="6310759" y="5159425"/>
            <a:ext cx="5666334" cy="1474844"/>
            <a:chOff x="0" y="0"/>
            <a:chExt cx="7555112" cy="1966459"/>
          </a:xfrm>
        </p:grpSpPr>
        <p:sp>
          <p:nvSpPr>
            <p:cNvPr name="Freeform 65" id="65"/>
            <p:cNvSpPr/>
            <p:nvPr/>
          </p:nvSpPr>
          <p:spPr>
            <a:xfrm flipH="false" flipV="false" rot="0">
              <a:off x="12700" y="13833"/>
              <a:ext cx="7529703" cy="1938844"/>
            </a:xfrm>
            <a:custGeom>
              <a:avLst/>
              <a:gdLst/>
              <a:ahLst/>
              <a:cxnLst/>
              <a:rect r="r" b="b" t="t" l="l"/>
              <a:pathLst>
                <a:path h="1938844" w="7529703">
                  <a:moveTo>
                    <a:pt x="0" y="32646"/>
                  </a:moveTo>
                  <a:cubicBezTo>
                    <a:pt x="0" y="14525"/>
                    <a:pt x="13589" y="0"/>
                    <a:pt x="30226" y="0"/>
                  </a:cubicBezTo>
                  <a:lnTo>
                    <a:pt x="7499477" y="0"/>
                  </a:lnTo>
                  <a:cubicBezTo>
                    <a:pt x="7516241" y="0"/>
                    <a:pt x="7529703" y="14525"/>
                    <a:pt x="7529703" y="32646"/>
                  </a:cubicBezTo>
                  <a:lnTo>
                    <a:pt x="7529703" y="1906198"/>
                  </a:lnTo>
                  <a:cubicBezTo>
                    <a:pt x="7529703" y="1924181"/>
                    <a:pt x="7516114" y="1938844"/>
                    <a:pt x="7499477" y="1938844"/>
                  </a:cubicBezTo>
                  <a:lnTo>
                    <a:pt x="30226" y="1938844"/>
                  </a:lnTo>
                  <a:cubicBezTo>
                    <a:pt x="13589" y="1938844"/>
                    <a:pt x="0" y="1924181"/>
                    <a:pt x="0" y="1906198"/>
                  </a:cubicBezTo>
                  <a:close/>
                </a:path>
              </a:pathLst>
            </a:custGeom>
            <a:solidFill>
              <a:srgbClr val="252833"/>
            </a:solidFill>
          </p:spPr>
        </p:sp>
        <p:sp>
          <p:nvSpPr>
            <p:cNvPr name="Freeform 66" id="66"/>
            <p:cNvSpPr/>
            <p:nvPr/>
          </p:nvSpPr>
          <p:spPr>
            <a:xfrm flipH="false" flipV="false" rot="0">
              <a:off x="0" y="0"/>
              <a:ext cx="7555103" cy="1966506"/>
            </a:xfrm>
            <a:custGeom>
              <a:avLst/>
              <a:gdLst/>
              <a:ahLst/>
              <a:cxnLst/>
              <a:rect r="r" b="b" t="t" l="l"/>
              <a:pathLst>
                <a:path h="1966506" w="7555103">
                  <a:moveTo>
                    <a:pt x="0" y="46479"/>
                  </a:moveTo>
                  <a:cubicBezTo>
                    <a:pt x="0" y="20611"/>
                    <a:pt x="19304" y="0"/>
                    <a:pt x="42926" y="0"/>
                  </a:cubicBezTo>
                  <a:lnTo>
                    <a:pt x="7512177" y="0"/>
                  </a:lnTo>
                  <a:lnTo>
                    <a:pt x="7512177" y="13833"/>
                  </a:lnTo>
                  <a:lnTo>
                    <a:pt x="7512177" y="0"/>
                  </a:lnTo>
                  <a:cubicBezTo>
                    <a:pt x="7535799" y="0"/>
                    <a:pt x="7555103" y="20611"/>
                    <a:pt x="7555103" y="46479"/>
                  </a:cubicBezTo>
                  <a:lnTo>
                    <a:pt x="7542403" y="46479"/>
                  </a:lnTo>
                  <a:lnTo>
                    <a:pt x="7555103" y="46479"/>
                  </a:lnTo>
                  <a:lnTo>
                    <a:pt x="7555103" y="1920031"/>
                  </a:lnTo>
                  <a:lnTo>
                    <a:pt x="7542403" y="1920031"/>
                  </a:lnTo>
                  <a:lnTo>
                    <a:pt x="7555103" y="1920031"/>
                  </a:lnTo>
                  <a:cubicBezTo>
                    <a:pt x="7555103" y="1945760"/>
                    <a:pt x="7535799" y="1966506"/>
                    <a:pt x="7512177" y="1966506"/>
                  </a:cubicBezTo>
                  <a:lnTo>
                    <a:pt x="7512177" y="1952677"/>
                  </a:lnTo>
                  <a:lnTo>
                    <a:pt x="7512177" y="1966506"/>
                  </a:lnTo>
                  <a:lnTo>
                    <a:pt x="42926" y="1966506"/>
                  </a:lnTo>
                  <a:lnTo>
                    <a:pt x="42926" y="1952677"/>
                  </a:lnTo>
                  <a:lnTo>
                    <a:pt x="42926" y="1966506"/>
                  </a:lnTo>
                  <a:cubicBezTo>
                    <a:pt x="19304" y="1966506"/>
                    <a:pt x="0" y="1945898"/>
                    <a:pt x="0" y="1920031"/>
                  </a:cubicBezTo>
                  <a:lnTo>
                    <a:pt x="0" y="46479"/>
                  </a:lnTo>
                  <a:lnTo>
                    <a:pt x="12700" y="46479"/>
                  </a:lnTo>
                  <a:lnTo>
                    <a:pt x="0" y="46479"/>
                  </a:lnTo>
                  <a:moveTo>
                    <a:pt x="25400" y="46479"/>
                  </a:moveTo>
                  <a:lnTo>
                    <a:pt x="25400" y="1920031"/>
                  </a:lnTo>
                  <a:lnTo>
                    <a:pt x="12700" y="1920031"/>
                  </a:lnTo>
                  <a:lnTo>
                    <a:pt x="25400" y="1920031"/>
                  </a:lnTo>
                  <a:cubicBezTo>
                    <a:pt x="25400" y="1930267"/>
                    <a:pt x="33147" y="1938844"/>
                    <a:pt x="42926" y="1938844"/>
                  </a:cubicBezTo>
                  <a:lnTo>
                    <a:pt x="7512177" y="1938844"/>
                  </a:lnTo>
                  <a:cubicBezTo>
                    <a:pt x="7521956" y="1938844"/>
                    <a:pt x="7529703" y="1930267"/>
                    <a:pt x="7529703" y="1920031"/>
                  </a:cubicBezTo>
                  <a:lnTo>
                    <a:pt x="7529703" y="46479"/>
                  </a:lnTo>
                  <a:cubicBezTo>
                    <a:pt x="7529703" y="36243"/>
                    <a:pt x="7521956" y="27666"/>
                    <a:pt x="7512177" y="27666"/>
                  </a:cubicBezTo>
                  <a:lnTo>
                    <a:pt x="42926" y="27666"/>
                  </a:lnTo>
                  <a:lnTo>
                    <a:pt x="42926" y="13833"/>
                  </a:lnTo>
                  <a:lnTo>
                    <a:pt x="42926" y="27666"/>
                  </a:lnTo>
                  <a:cubicBezTo>
                    <a:pt x="33147" y="27666"/>
                    <a:pt x="25400" y="36243"/>
                    <a:pt x="25400" y="46479"/>
                  </a:cubicBezTo>
                  <a:close/>
                </a:path>
              </a:pathLst>
            </a:custGeom>
            <a:solidFill>
              <a:srgbClr val="5D606B"/>
            </a:solidFill>
          </p:spPr>
        </p:sp>
      </p:grpSp>
      <p:grpSp>
        <p:nvGrpSpPr>
          <p:cNvPr name="Group 67" id="67"/>
          <p:cNvGrpSpPr/>
          <p:nvPr/>
        </p:nvGrpSpPr>
        <p:grpSpPr>
          <a:xfrm rot="0">
            <a:off x="6339334" y="5188000"/>
            <a:ext cx="5609184" cy="448716"/>
            <a:chOff x="0" y="0"/>
            <a:chExt cx="7478912" cy="598288"/>
          </a:xfrm>
        </p:grpSpPr>
        <p:sp>
          <p:nvSpPr>
            <p:cNvPr name="Freeform 68" id="68"/>
            <p:cNvSpPr/>
            <p:nvPr/>
          </p:nvSpPr>
          <p:spPr>
            <a:xfrm flipH="false" flipV="false" rot="0">
              <a:off x="0" y="0"/>
              <a:ext cx="7478903" cy="598297"/>
            </a:xfrm>
            <a:custGeom>
              <a:avLst/>
              <a:gdLst/>
              <a:ahLst/>
              <a:cxnLst/>
              <a:rect r="r" b="b" t="t" l="l"/>
              <a:pathLst>
                <a:path h="598297" w="7478903">
                  <a:moveTo>
                    <a:pt x="0" y="0"/>
                  </a:moveTo>
                  <a:lnTo>
                    <a:pt x="7478903" y="0"/>
                  </a:lnTo>
                  <a:lnTo>
                    <a:pt x="7478903" y="598297"/>
                  </a:lnTo>
                  <a:lnTo>
                    <a:pt x="0" y="598297"/>
                  </a:lnTo>
                  <a:close/>
                </a:path>
              </a:pathLst>
            </a:custGeom>
            <a:solidFill>
              <a:srgbClr val="444752"/>
            </a:solidFill>
          </p:spPr>
        </p:sp>
      </p:grpSp>
      <p:sp>
        <p:nvSpPr>
          <p:cNvPr name="Freeform 69" id="69" descr="preencoded.png"/>
          <p:cNvSpPr/>
          <p:nvPr/>
        </p:nvSpPr>
        <p:spPr>
          <a:xfrm flipH="false" flipV="false" rot="0">
            <a:off x="9031784" y="5300068"/>
            <a:ext cx="224284" cy="224284"/>
          </a:xfrm>
          <a:custGeom>
            <a:avLst/>
            <a:gdLst/>
            <a:ahLst/>
            <a:cxnLst/>
            <a:rect r="r" b="b" t="t" l="l"/>
            <a:pathLst>
              <a:path h="224284" w="224284">
                <a:moveTo>
                  <a:pt x="0" y="0"/>
                </a:moveTo>
                <a:lnTo>
                  <a:pt x="224283" y="0"/>
                </a:lnTo>
                <a:lnTo>
                  <a:pt x="224283" y="224283"/>
                </a:lnTo>
                <a:lnTo>
                  <a:pt x="0" y="22428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70" id="70"/>
          <p:cNvSpPr txBox="true"/>
          <p:nvPr/>
        </p:nvSpPr>
        <p:spPr>
          <a:xfrm rot="0">
            <a:off x="6488906" y="5786289"/>
            <a:ext cx="1760041" cy="232670"/>
          </a:xfrm>
          <a:prstGeom prst="rect">
            <a:avLst/>
          </a:prstGeom>
        </p:spPr>
        <p:txBody>
          <a:bodyPr anchor="t" rtlCol="false" tIns="0" lIns="0" bIns="0" rIns="0">
            <a:spAutoFit/>
          </a:bodyPr>
          <a:lstStyle/>
          <a:p>
            <a:pPr algn="l">
              <a:lnSpc>
                <a:spcPts val="1932"/>
              </a:lnSpc>
            </a:pPr>
            <a:r>
              <a:rPr lang="en-US" sz="1575" b="true">
                <a:solidFill>
                  <a:srgbClr val="D6E5EF"/>
                </a:solidFill>
                <a:latin typeface="Lora Bold"/>
                <a:ea typeface="Lora Bold"/>
                <a:cs typeface="Lora Bold"/>
                <a:sym typeface="Lora Bold"/>
              </a:rPr>
              <a:t>Outlier Detection</a:t>
            </a:r>
          </a:p>
        </p:txBody>
      </p:sp>
      <p:sp>
        <p:nvSpPr>
          <p:cNvPr name="TextBox 71" id="71"/>
          <p:cNvSpPr txBox="true"/>
          <p:nvPr/>
        </p:nvSpPr>
        <p:spPr>
          <a:xfrm rot="0">
            <a:off x="6488906" y="6019800"/>
            <a:ext cx="5310039" cy="665692"/>
          </a:xfrm>
          <a:prstGeom prst="rect">
            <a:avLst/>
          </a:prstGeom>
        </p:spPr>
        <p:txBody>
          <a:bodyPr anchor="t" rtlCol="false" tIns="0" lIns="0" bIns="0" rIns="0">
            <a:spAutoFit/>
          </a:bodyPr>
          <a:lstStyle/>
          <a:p>
            <a:pPr algn="l">
              <a:lnSpc>
                <a:spcPts val="2708"/>
              </a:lnSpc>
            </a:pPr>
            <a:r>
              <a:rPr lang="en-US" sz="1624">
                <a:solidFill>
                  <a:srgbClr val="D6E5EF"/>
                </a:solidFill>
                <a:latin typeface="Source Han Sans JP"/>
                <a:ea typeface="Source Han Sans JP"/>
                <a:cs typeface="Source Han Sans JP"/>
                <a:sym typeface="Source Han Sans JP"/>
              </a:rPr>
              <a:t>Identified and flagged potential outliers in key numerical features.</a:t>
            </a:r>
          </a:p>
        </p:txBody>
      </p:sp>
      <p:grpSp>
        <p:nvGrpSpPr>
          <p:cNvPr name="Group 72" id="72"/>
          <p:cNvGrpSpPr/>
          <p:nvPr/>
        </p:nvGrpSpPr>
        <p:grpSpPr>
          <a:xfrm rot="0">
            <a:off x="12107615" y="5159425"/>
            <a:ext cx="5666334" cy="1513135"/>
            <a:chOff x="0" y="0"/>
            <a:chExt cx="7555112" cy="2017513"/>
          </a:xfrm>
        </p:grpSpPr>
        <p:sp>
          <p:nvSpPr>
            <p:cNvPr name="Freeform 73" id="73"/>
            <p:cNvSpPr/>
            <p:nvPr/>
          </p:nvSpPr>
          <p:spPr>
            <a:xfrm flipH="false" flipV="false" rot="0">
              <a:off x="12700" y="14192"/>
              <a:ext cx="7529703" cy="1989181"/>
            </a:xfrm>
            <a:custGeom>
              <a:avLst/>
              <a:gdLst/>
              <a:ahLst/>
              <a:cxnLst/>
              <a:rect r="r" b="b" t="t" l="l"/>
              <a:pathLst>
                <a:path h="1989181" w="7529703">
                  <a:moveTo>
                    <a:pt x="0" y="33494"/>
                  </a:moveTo>
                  <a:cubicBezTo>
                    <a:pt x="0" y="14902"/>
                    <a:pt x="13589" y="0"/>
                    <a:pt x="30226" y="0"/>
                  </a:cubicBezTo>
                  <a:lnTo>
                    <a:pt x="7499477" y="0"/>
                  </a:lnTo>
                  <a:cubicBezTo>
                    <a:pt x="7516241" y="0"/>
                    <a:pt x="7529703" y="14902"/>
                    <a:pt x="7529703" y="33494"/>
                  </a:cubicBezTo>
                  <a:lnTo>
                    <a:pt x="7529703" y="1955688"/>
                  </a:lnTo>
                  <a:cubicBezTo>
                    <a:pt x="7529703" y="1974138"/>
                    <a:pt x="7516114" y="1989182"/>
                    <a:pt x="7499477" y="1989182"/>
                  </a:cubicBezTo>
                  <a:lnTo>
                    <a:pt x="30226" y="1989182"/>
                  </a:lnTo>
                  <a:cubicBezTo>
                    <a:pt x="13589" y="1989182"/>
                    <a:pt x="0" y="1974138"/>
                    <a:pt x="0" y="1955688"/>
                  </a:cubicBezTo>
                  <a:close/>
                </a:path>
              </a:pathLst>
            </a:custGeom>
            <a:solidFill>
              <a:srgbClr val="252833"/>
            </a:solidFill>
          </p:spPr>
        </p:sp>
        <p:sp>
          <p:nvSpPr>
            <p:cNvPr name="Freeform 74" id="74"/>
            <p:cNvSpPr/>
            <p:nvPr/>
          </p:nvSpPr>
          <p:spPr>
            <a:xfrm flipH="false" flipV="false" rot="0">
              <a:off x="0" y="0"/>
              <a:ext cx="7555103" cy="2017560"/>
            </a:xfrm>
            <a:custGeom>
              <a:avLst/>
              <a:gdLst/>
              <a:ahLst/>
              <a:cxnLst/>
              <a:rect r="r" b="b" t="t" l="l"/>
              <a:pathLst>
                <a:path h="2017560" w="7555103">
                  <a:moveTo>
                    <a:pt x="0" y="47686"/>
                  </a:moveTo>
                  <a:cubicBezTo>
                    <a:pt x="0" y="21146"/>
                    <a:pt x="19304" y="0"/>
                    <a:pt x="42926" y="0"/>
                  </a:cubicBezTo>
                  <a:lnTo>
                    <a:pt x="7512177" y="0"/>
                  </a:lnTo>
                  <a:lnTo>
                    <a:pt x="7512177" y="14192"/>
                  </a:lnTo>
                  <a:lnTo>
                    <a:pt x="7512177" y="0"/>
                  </a:lnTo>
                  <a:cubicBezTo>
                    <a:pt x="7535799" y="0"/>
                    <a:pt x="7555103" y="21146"/>
                    <a:pt x="7555103" y="47686"/>
                  </a:cubicBezTo>
                  <a:lnTo>
                    <a:pt x="7542403" y="47686"/>
                  </a:lnTo>
                  <a:lnTo>
                    <a:pt x="7555103" y="47686"/>
                  </a:lnTo>
                  <a:lnTo>
                    <a:pt x="7555103" y="1969880"/>
                  </a:lnTo>
                  <a:lnTo>
                    <a:pt x="7542403" y="1969880"/>
                  </a:lnTo>
                  <a:lnTo>
                    <a:pt x="7555103" y="1969880"/>
                  </a:lnTo>
                  <a:cubicBezTo>
                    <a:pt x="7555103" y="1996278"/>
                    <a:pt x="7535799" y="2017560"/>
                    <a:pt x="7512177" y="2017560"/>
                  </a:cubicBezTo>
                  <a:lnTo>
                    <a:pt x="7512177" y="2003374"/>
                  </a:lnTo>
                  <a:lnTo>
                    <a:pt x="7512177" y="2017560"/>
                  </a:lnTo>
                  <a:lnTo>
                    <a:pt x="42926" y="2017560"/>
                  </a:lnTo>
                  <a:lnTo>
                    <a:pt x="42926" y="2003374"/>
                  </a:lnTo>
                  <a:lnTo>
                    <a:pt x="42926" y="2017560"/>
                  </a:lnTo>
                  <a:cubicBezTo>
                    <a:pt x="19304" y="2017560"/>
                    <a:pt x="0" y="1996419"/>
                    <a:pt x="0" y="1969880"/>
                  </a:cubicBezTo>
                  <a:lnTo>
                    <a:pt x="0" y="47686"/>
                  </a:lnTo>
                  <a:lnTo>
                    <a:pt x="12700" y="47686"/>
                  </a:lnTo>
                  <a:lnTo>
                    <a:pt x="0" y="47686"/>
                  </a:lnTo>
                  <a:moveTo>
                    <a:pt x="25400" y="47686"/>
                  </a:moveTo>
                  <a:lnTo>
                    <a:pt x="25400" y="1969880"/>
                  </a:lnTo>
                  <a:lnTo>
                    <a:pt x="12700" y="1969880"/>
                  </a:lnTo>
                  <a:lnTo>
                    <a:pt x="25400" y="1969880"/>
                  </a:lnTo>
                  <a:cubicBezTo>
                    <a:pt x="25400" y="1980382"/>
                    <a:pt x="33147" y="1989181"/>
                    <a:pt x="42926" y="1989181"/>
                  </a:cubicBezTo>
                  <a:lnTo>
                    <a:pt x="7512177" y="1989181"/>
                  </a:lnTo>
                  <a:cubicBezTo>
                    <a:pt x="7521956" y="1989181"/>
                    <a:pt x="7529703" y="1980382"/>
                    <a:pt x="7529703" y="1969880"/>
                  </a:cubicBezTo>
                  <a:lnTo>
                    <a:pt x="7529703" y="47686"/>
                  </a:lnTo>
                  <a:cubicBezTo>
                    <a:pt x="7529703" y="37184"/>
                    <a:pt x="7521956" y="28384"/>
                    <a:pt x="7512177" y="28384"/>
                  </a:cubicBezTo>
                  <a:lnTo>
                    <a:pt x="42926" y="28384"/>
                  </a:lnTo>
                  <a:lnTo>
                    <a:pt x="42926" y="14192"/>
                  </a:lnTo>
                  <a:lnTo>
                    <a:pt x="42926" y="28384"/>
                  </a:lnTo>
                  <a:cubicBezTo>
                    <a:pt x="33147" y="28384"/>
                    <a:pt x="25400" y="37184"/>
                    <a:pt x="25400" y="47686"/>
                  </a:cubicBezTo>
                  <a:close/>
                </a:path>
              </a:pathLst>
            </a:custGeom>
            <a:solidFill>
              <a:srgbClr val="5D606B"/>
            </a:solidFill>
          </p:spPr>
        </p:sp>
      </p:grpSp>
      <p:grpSp>
        <p:nvGrpSpPr>
          <p:cNvPr name="Group 75" id="75"/>
          <p:cNvGrpSpPr/>
          <p:nvPr/>
        </p:nvGrpSpPr>
        <p:grpSpPr>
          <a:xfrm rot="0">
            <a:off x="12136190" y="5188000"/>
            <a:ext cx="5609184" cy="448716"/>
            <a:chOff x="0" y="0"/>
            <a:chExt cx="7478912" cy="598288"/>
          </a:xfrm>
        </p:grpSpPr>
        <p:sp>
          <p:nvSpPr>
            <p:cNvPr name="Freeform 76" id="76"/>
            <p:cNvSpPr/>
            <p:nvPr/>
          </p:nvSpPr>
          <p:spPr>
            <a:xfrm flipH="false" flipV="false" rot="0">
              <a:off x="0" y="0"/>
              <a:ext cx="7478903" cy="598297"/>
            </a:xfrm>
            <a:custGeom>
              <a:avLst/>
              <a:gdLst/>
              <a:ahLst/>
              <a:cxnLst/>
              <a:rect r="r" b="b" t="t" l="l"/>
              <a:pathLst>
                <a:path h="598297" w="7478903">
                  <a:moveTo>
                    <a:pt x="0" y="0"/>
                  </a:moveTo>
                  <a:lnTo>
                    <a:pt x="7478903" y="0"/>
                  </a:lnTo>
                  <a:lnTo>
                    <a:pt x="7478903" y="598297"/>
                  </a:lnTo>
                  <a:lnTo>
                    <a:pt x="0" y="598297"/>
                  </a:lnTo>
                  <a:close/>
                </a:path>
              </a:pathLst>
            </a:custGeom>
            <a:solidFill>
              <a:srgbClr val="444752"/>
            </a:solidFill>
          </p:spPr>
        </p:sp>
      </p:grpSp>
      <p:sp>
        <p:nvSpPr>
          <p:cNvPr name="Freeform 77" id="77" descr="preencoded.png"/>
          <p:cNvSpPr/>
          <p:nvPr/>
        </p:nvSpPr>
        <p:spPr>
          <a:xfrm flipH="false" flipV="false" rot="0">
            <a:off x="14828639" y="5300068"/>
            <a:ext cx="224284" cy="224284"/>
          </a:xfrm>
          <a:custGeom>
            <a:avLst/>
            <a:gdLst/>
            <a:ahLst/>
            <a:cxnLst/>
            <a:rect r="r" b="b" t="t" l="l"/>
            <a:pathLst>
              <a:path h="224284" w="224284">
                <a:moveTo>
                  <a:pt x="0" y="0"/>
                </a:moveTo>
                <a:lnTo>
                  <a:pt x="224283" y="0"/>
                </a:lnTo>
                <a:lnTo>
                  <a:pt x="224283" y="224283"/>
                </a:lnTo>
                <a:lnTo>
                  <a:pt x="0" y="22428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78" id="78"/>
          <p:cNvSpPr txBox="true"/>
          <p:nvPr/>
        </p:nvSpPr>
        <p:spPr>
          <a:xfrm rot="0">
            <a:off x="12285761" y="5786289"/>
            <a:ext cx="1760041" cy="204787"/>
          </a:xfrm>
          <a:prstGeom prst="rect">
            <a:avLst/>
          </a:prstGeom>
        </p:spPr>
        <p:txBody>
          <a:bodyPr anchor="t" rtlCol="false" tIns="0" lIns="0" bIns="0" rIns="0">
            <a:spAutoFit/>
          </a:bodyPr>
          <a:lstStyle/>
          <a:p>
            <a:pPr algn="l">
              <a:lnSpc>
                <a:spcPts val="1687"/>
              </a:lnSpc>
            </a:pPr>
            <a:r>
              <a:rPr lang="en-US" sz="1375" b="true">
                <a:solidFill>
                  <a:srgbClr val="D6E5EF"/>
                </a:solidFill>
                <a:latin typeface="Lora Bold"/>
                <a:ea typeface="Lora Bold"/>
                <a:cs typeface="Lora Bold"/>
                <a:sym typeface="Lora Bold"/>
              </a:rPr>
              <a:t>Weather Imputation</a:t>
            </a:r>
          </a:p>
        </p:txBody>
      </p:sp>
      <p:sp>
        <p:nvSpPr>
          <p:cNvPr name="TextBox 79" id="79"/>
          <p:cNvSpPr txBox="true"/>
          <p:nvPr/>
        </p:nvSpPr>
        <p:spPr>
          <a:xfrm rot="0">
            <a:off x="12285761" y="6019800"/>
            <a:ext cx="5310039" cy="614469"/>
          </a:xfrm>
          <a:prstGeom prst="rect">
            <a:avLst/>
          </a:prstGeom>
        </p:spPr>
        <p:txBody>
          <a:bodyPr anchor="t" rtlCol="false" tIns="0" lIns="0" bIns="0" rIns="0">
            <a:spAutoFit/>
          </a:bodyPr>
          <a:lstStyle/>
          <a:p>
            <a:pPr algn="l">
              <a:lnSpc>
                <a:spcPts val="2541"/>
              </a:lnSpc>
            </a:pPr>
            <a:r>
              <a:rPr lang="en-US" sz="1524">
                <a:solidFill>
                  <a:srgbClr val="D6E5EF"/>
                </a:solidFill>
                <a:latin typeface="Source Han Sans JP"/>
                <a:ea typeface="Source Han Sans JP"/>
                <a:cs typeface="Source Han Sans JP"/>
                <a:sym typeface="Source Han Sans JP"/>
              </a:rPr>
              <a:t>Filled missing weather data (Wind Speed, Precipitation) using median imputation.</a:t>
            </a:r>
          </a:p>
        </p:txBody>
      </p:sp>
      <p:grpSp>
        <p:nvGrpSpPr>
          <p:cNvPr name="Group 80" id="80"/>
          <p:cNvGrpSpPr/>
          <p:nvPr/>
        </p:nvGrpSpPr>
        <p:grpSpPr>
          <a:xfrm rot="0">
            <a:off x="514052" y="6643985"/>
            <a:ext cx="5666185" cy="1484561"/>
            <a:chOff x="0" y="0"/>
            <a:chExt cx="7554913" cy="1979415"/>
          </a:xfrm>
        </p:grpSpPr>
        <p:sp>
          <p:nvSpPr>
            <p:cNvPr name="Freeform 81" id="81"/>
            <p:cNvSpPr/>
            <p:nvPr/>
          </p:nvSpPr>
          <p:spPr>
            <a:xfrm flipH="false" flipV="false" rot="0">
              <a:off x="12700" y="13924"/>
              <a:ext cx="7529449" cy="1951618"/>
            </a:xfrm>
            <a:custGeom>
              <a:avLst/>
              <a:gdLst/>
              <a:ahLst/>
              <a:cxnLst/>
              <a:rect r="r" b="b" t="t" l="l"/>
              <a:pathLst>
                <a:path h="1951618" w="7529449">
                  <a:moveTo>
                    <a:pt x="0" y="32861"/>
                  </a:moveTo>
                  <a:cubicBezTo>
                    <a:pt x="0" y="14621"/>
                    <a:pt x="13589" y="0"/>
                    <a:pt x="30226" y="0"/>
                  </a:cubicBezTo>
                  <a:lnTo>
                    <a:pt x="7499223" y="0"/>
                  </a:lnTo>
                  <a:cubicBezTo>
                    <a:pt x="7515987" y="0"/>
                    <a:pt x="7529449" y="14621"/>
                    <a:pt x="7529449" y="32861"/>
                  </a:cubicBezTo>
                  <a:lnTo>
                    <a:pt x="7529449" y="1918757"/>
                  </a:lnTo>
                  <a:cubicBezTo>
                    <a:pt x="7529449" y="1936859"/>
                    <a:pt x="7515860" y="1951618"/>
                    <a:pt x="7499223" y="1951618"/>
                  </a:cubicBezTo>
                  <a:lnTo>
                    <a:pt x="30226" y="1951618"/>
                  </a:lnTo>
                  <a:cubicBezTo>
                    <a:pt x="13589" y="1951618"/>
                    <a:pt x="0" y="1936859"/>
                    <a:pt x="0" y="1918757"/>
                  </a:cubicBezTo>
                  <a:close/>
                </a:path>
              </a:pathLst>
            </a:custGeom>
            <a:solidFill>
              <a:srgbClr val="252833"/>
            </a:solidFill>
          </p:spPr>
        </p:sp>
        <p:sp>
          <p:nvSpPr>
            <p:cNvPr name="Freeform 82" id="82"/>
            <p:cNvSpPr/>
            <p:nvPr/>
          </p:nvSpPr>
          <p:spPr>
            <a:xfrm flipH="false" flipV="false" rot="0">
              <a:off x="0" y="0"/>
              <a:ext cx="7554849" cy="1979462"/>
            </a:xfrm>
            <a:custGeom>
              <a:avLst/>
              <a:gdLst/>
              <a:ahLst/>
              <a:cxnLst/>
              <a:rect r="r" b="b" t="t" l="l"/>
              <a:pathLst>
                <a:path h="1979462" w="7554849">
                  <a:moveTo>
                    <a:pt x="0" y="46785"/>
                  </a:moveTo>
                  <a:cubicBezTo>
                    <a:pt x="0" y="20747"/>
                    <a:pt x="19304" y="0"/>
                    <a:pt x="42926" y="0"/>
                  </a:cubicBezTo>
                  <a:lnTo>
                    <a:pt x="7511923" y="0"/>
                  </a:lnTo>
                  <a:lnTo>
                    <a:pt x="7511923" y="13924"/>
                  </a:lnTo>
                  <a:lnTo>
                    <a:pt x="7511923" y="0"/>
                  </a:lnTo>
                  <a:cubicBezTo>
                    <a:pt x="7535545" y="0"/>
                    <a:pt x="7554849" y="20747"/>
                    <a:pt x="7554849" y="46785"/>
                  </a:cubicBezTo>
                  <a:lnTo>
                    <a:pt x="7542149" y="46785"/>
                  </a:lnTo>
                  <a:lnTo>
                    <a:pt x="7554849" y="46785"/>
                  </a:lnTo>
                  <a:lnTo>
                    <a:pt x="7554849" y="1932681"/>
                  </a:lnTo>
                  <a:lnTo>
                    <a:pt x="7542149" y="1932681"/>
                  </a:lnTo>
                  <a:lnTo>
                    <a:pt x="7554849" y="1932681"/>
                  </a:lnTo>
                  <a:cubicBezTo>
                    <a:pt x="7554849" y="1958580"/>
                    <a:pt x="7535545" y="1979462"/>
                    <a:pt x="7511923" y="1979462"/>
                  </a:cubicBezTo>
                  <a:lnTo>
                    <a:pt x="7511923" y="1965542"/>
                  </a:lnTo>
                  <a:lnTo>
                    <a:pt x="7511923" y="1979462"/>
                  </a:lnTo>
                  <a:lnTo>
                    <a:pt x="42926" y="1979462"/>
                  </a:lnTo>
                  <a:lnTo>
                    <a:pt x="42926" y="1965542"/>
                  </a:lnTo>
                  <a:lnTo>
                    <a:pt x="42926" y="1979462"/>
                  </a:lnTo>
                  <a:cubicBezTo>
                    <a:pt x="19304" y="1979462"/>
                    <a:pt x="0" y="1958719"/>
                    <a:pt x="0" y="1932681"/>
                  </a:cubicBezTo>
                  <a:lnTo>
                    <a:pt x="0" y="46785"/>
                  </a:lnTo>
                  <a:lnTo>
                    <a:pt x="12700" y="46785"/>
                  </a:lnTo>
                  <a:lnTo>
                    <a:pt x="0" y="46785"/>
                  </a:lnTo>
                  <a:moveTo>
                    <a:pt x="25400" y="46785"/>
                  </a:moveTo>
                  <a:lnTo>
                    <a:pt x="25400" y="1932681"/>
                  </a:lnTo>
                  <a:lnTo>
                    <a:pt x="12700" y="1932681"/>
                  </a:lnTo>
                  <a:lnTo>
                    <a:pt x="25400" y="1932681"/>
                  </a:lnTo>
                  <a:cubicBezTo>
                    <a:pt x="25400" y="1942985"/>
                    <a:pt x="33147" y="1951618"/>
                    <a:pt x="42926" y="1951618"/>
                  </a:cubicBezTo>
                  <a:lnTo>
                    <a:pt x="7511923" y="1951618"/>
                  </a:lnTo>
                  <a:cubicBezTo>
                    <a:pt x="7521702" y="1951618"/>
                    <a:pt x="7529449" y="1942985"/>
                    <a:pt x="7529449" y="1932681"/>
                  </a:cubicBezTo>
                  <a:lnTo>
                    <a:pt x="7529449" y="46785"/>
                  </a:lnTo>
                  <a:cubicBezTo>
                    <a:pt x="7529449" y="36481"/>
                    <a:pt x="7521702" y="27848"/>
                    <a:pt x="7511923" y="27848"/>
                  </a:cubicBezTo>
                  <a:lnTo>
                    <a:pt x="42926" y="27848"/>
                  </a:lnTo>
                  <a:lnTo>
                    <a:pt x="42926" y="13924"/>
                  </a:lnTo>
                  <a:lnTo>
                    <a:pt x="42926" y="27848"/>
                  </a:lnTo>
                  <a:cubicBezTo>
                    <a:pt x="33147" y="27848"/>
                    <a:pt x="25400" y="36481"/>
                    <a:pt x="25400" y="46785"/>
                  </a:cubicBezTo>
                  <a:close/>
                </a:path>
              </a:pathLst>
            </a:custGeom>
            <a:solidFill>
              <a:srgbClr val="5D606B"/>
            </a:solidFill>
          </p:spPr>
        </p:sp>
      </p:grpSp>
      <p:grpSp>
        <p:nvGrpSpPr>
          <p:cNvPr name="Group 83" id="83"/>
          <p:cNvGrpSpPr/>
          <p:nvPr/>
        </p:nvGrpSpPr>
        <p:grpSpPr>
          <a:xfrm rot="0">
            <a:off x="542628" y="6672560"/>
            <a:ext cx="5609035" cy="448716"/>
            <a:chOff x="0" y="0"/>
            <a:chExt cx="7478713" cy="598288"/>
          </a:xfrm>
        </p:grpSpPr>
        <p:sp>
          <p:nvSpPr>
            <p:cNvPr name="Freeform 84" id="84"/>
            <p:cNvSpPr/>
            <p:nvPr/>
          </p:nvSpPr>
          <p:spPr>
            <a:xfrm flipH="false" flipV="false" rot="0">
              <a:off x="0" y="0"/>
              <a:ext cx="7478776" cy="598297"/>
            </a:xfrm>
            <a:custGeom>
              <a:avLst/>
              <a:gdLst/>
              <a:ahLst/>
              <a:cxnLst/>
              <a:rect r="r" b="b" t="t" l="l"/>
              <a:pathLst>
                <a:path h="598297" w="7478776">
                  <a:moveTo>
                    <a:pt x="0" y="0"/>
                  </a:moveTo>
                  <a:lnTo>
                    <a:pt x="7478776" y="0"/>
                  </a:lnTo>
                  <a:lnTo>
                    <a:pt x="7478776" y="598297"/>
                  </a:lnTo>
                  <a:lnTo>
                    <a:pt x="0" y="598297"/>
                  </a:lnTo>
                  <a:close/>
                </a:path>
              </a:pathLst>
            </a:custGeom>
            <a:solidFill>
              <a:srgbClr val="444752"/>
            </a:solidFill>
          </p:spPr>
        </p:sp>
      </p:grpSp>
      <p:sp>
        <p:nvSpPr>
          <p:cNvPr name="Freeform 85" id="85" descr="preencoded.png"/>
          <p:cNvSpPr/>
          <p:nvPr/>
        </p:nvSpPr>
        <p:spPr>
          <a:xfrm flipH="false" flipV="false" rot="0">
            <a:off x="3234929" y="6784627"/>
            <a:ext cx="224284" cy="224284"/>
          </a:xfrm>
          <a:custGeom>
            <a:avLst/>
            <a:gdLst/>
            <a:ahLst/>
            <a:cxnLst/>
            <a:rect r="r" b="b" t="t" l="l"/>
            <a:pathLst>
              <a:path h="224284" w="224284">
                <a:moveTo>
                  <a:pt x="0" y="0"/>
                </a:moveTo>
                <a:lnTo>
                  <a:pt x="224283" y="0"/>
                </a:lnTo>
                <a:lnTo>
                  <a:pt x="224283" y="224284"/>
                </a:lnTo>
                <a:lnTo>
                  <a:pt x="0" y="224284"/>
                </a:lnTo>
                <a:lnTo>
                  <a:pt x="0" y="0"/>
                </a:lnTo>
                <a:close/>
              </a:path>
            </a:pathLst>
          </a:custGeom>
          <a:blipFill>
            <a:blip r:embed="rId20">
              <a:extLst>
                <a:ext uri="{96DAC541-7B7A-43D3-8B79-37D633B846F1}">
                  <asvg:svgBlip xmlns:asvg="http://schemas.microsoft.com/office/drawing/2016/SVG/main" r:embed="rId21"/>
                </a:ext>
              </a:extLst>
            </a:blip>
            <a:stretch>
              <a:fillRect l="-4166" t="0" r="-4166" b="0"/>
            </a:stretch>
          </a:blipFill>
        </p:spPr>
      </p:sp>
      <p:sp>
        <p:nvSpPr>
          <p:cNvPr name="TextBox 86" id="86"/>
          <p:cNvSpPr txBox="true"/>
          <p:nvPr/>
        </p:nvSpPr>
        <p:spPr>
          <a:xfrm rot="0">
            <a:off x="692200" y="7270849"/>
            <a:ext cx="1760041" cy="186084"/>
          </a:xfrm>
          <a:prstGeom prst="rect">
            <a:avLst/>
          </a:prstGeom>
        </p:spPr>
        <p:txBody>
          <a:bodyPr anchor="t" rtlCol="false" tIns="0" lIns="0" bIns="0" rIns="0">
            <a:spAutoFit/>
          </a:bodyPr>
          <a:lstStyle/>
          <a:p>
            <a:pPr algn="l">
              <a:lnSpc>
                <a:spcPts val="1564"/>
              </a:lnSpc>
            </a:pPr>
            <a:r>
              <a:rPr lang="en-US" sz="1275" b="true">
                <a:solidFill>
                  <a:srgbClr val="D6E5EF"/>
                </a:solidFill>
                <a:latin typeface="Lora Bold"/>
                <a:ea typeface="Lora Bold"/>
                <a:cs typeface="Lora Bold"/>
                <a:sym typeface="Lora Bold"/>
              </a:rPr>
              <a:t>Advanced Imputation</a:t>
            </a:r>
          </a:p>
        </p:txBody>
      </p:sp>
      <p:sp>
        <p:nvSpPr>
          <p:cNvPr name="TextBox 87" id="87"/>
          <p:cNvSpPr txBox="true"/>
          <p:nvPr/>
        </p:nvSpPr>
        <p:spPr>
          <a:xfrm rot="0">
            <a:off x="542628" y="7498723"/>
            <a:ext cx="5459462" cy="621448"/>
          </a:xfrm>
          <a:prstGeom prst="rect">
            <a:avLst/>
          </a:prstGeom>
        </p:spPr>
        <p:txBody>
          <a:bodyPr anchor="t" rtlCol="false" tIns="0" lIns="0" bIns="0" rIns="0">
            <a:spAutoFit/>
          </a:bodyPr>
          <a:lstStyle/>
          <a:p>
            <a:pPr algn="l">
              <a:lnSpc>
                <a:spcPts val="2613"/>
              </a:lnSpc>
            </a:pPr>
            <a:r>
              <a:rPr lang="en-US" sz="1567">
                <a:solidFill>
                  <a:srgbClr val="D6E5EF"/>
                </a:solidFill>
                <a:latin typeface="Source Han Sans JP"/>
                <a:ea typeface="Source Han Sans JP"/>
                <a:cs typeface="Source Han Sans JP"/>
                <a:sym typeface="Source Han Sans JP"/>
              </a:rPr>
              <a:t>  </a:t>
            </a:r>
            <a:r>
              <a:rPr lang="en-US" sz="1567">
                <a:solidFill>
                  <a:srgbClr val="D6E5EF"/>
                </a:solidFill>
                <a:latin typeface="Source Han Sans JP"/>
                <a:ea typeface="Source Han Sans JP"/>
                <a:cs typeface="Source Han Sans JP"/>
                <a:sym typeface="Source Han Sans JP"/>
              </a:rPr>
              <a:t>Applied linear regression for more complex imputation of     specific missing values.</a:t>
            </a:r>
          </a:p>
        </p:txBody>
      </p:sp>
      <p:grpSp>
        <p:nvGrpSpPr>
          <p:cNvPr name="Group 88" id="88"/>
          <p:cNvGrpSpPr/>
          <p:nvPr/>
        </p:nvGrpSpPr>
        <p:grpSpPr>
          <a:xfrm rot="0">
            <a:off x="6310759" y="6643985"/>
            <a:ext cx="5666334" cy="1513136"/>
            <a:chOff x="0" y="0"/>
            <a:chExt cx="7555112" cy="2017515"/>
          </a:xfrm>
        </p:grpSpPr>
        <p:sp>
          <p:nvSpPr>
            <p:cNvPr name="Freeform 89" id="89"/>
            <p:cNvSpPr/>
            <p:nvPr/>
          </p:nvSpPr>
          <p:spPr>
            <a:xfrm flipH="false" flipV="false" rot="0">
              <a:off x="12700" y="14192"/>
              <a:ext cx="7529703" cy="1989183"/>
            </a:xfrm>
            <a:custGeom>
              <a:avLst/>
              <a:gdLst/>
              <a:ahLst/>
              <a:cxnLst/>
              <a:rect r="r" b="b" t="t" l="l"/>
              <a:pathLst>
                <a:path h="1989183" w="7529703">
                  <a:moveTo>
                    <a:pt x="0" y="33494"/>
                  </a:moveTo>
                  <a:cubicBezTo>
                    <a:pt x="0" y="14902"/>
                    <a:pt x="13589" y="0"/>
                    <a:pt x="30226" y="0"/>
                  </a:cubicBezTo>
                  <a:lnTo>
                    <a:pt x="7499477" y="0"/>
                  </a:lnTo>
                  <a:cubicBezTo>
                    <a:pt x="7516241" y="0"/>
                    <a:pt x="7529703" y="14902"/>
                    <a:pt x="7529703" y="33494"/>
                  </a:cubicBezTo>
                  <a:lnTo>
                    <a:pt x="7529703" y="1955690"/>
                  </a:lnTo>
                  <a:cubicBezTo>
                    <a:pt x="7529703" y="1974140"/>
                    <a:pt x="7516114" y="1989183"/>
                    <a:pt x="7499477" y="1989183"/>
                  </a:cubicBezTo>
                  <a:lnTo>
                    <a:pt x="30226" y="1989183"/>
                  </a:lnTo>
                  <a:cubicBezTo>
                    <a:pt x="13589" y="1989183"/>
                    <a:pt x="0" y="1974140"/>
                    <a:pt x="0" y="1955690"/>
                  </a:cubicBezTo>
                  <a:close/>
                </a:path>
              </a:pathLst>
            </a:custGeom>
            <a:solidFill>
              <a:srgbClr val="252833"/>
            </a:solidFill>
          </p:spPr>
        </p:sp>
        <p:sp>
          <p:nvSpPr>
            <p:cNvPr name="Freeform 90" id="90"/>
            <p:cNvSpPr/>
            <p:nvPr/>
          </p:nvSpPr>
          <p:spPr>
            <a:xfrm flipH="false" flipV="false" rot="0">
              <a:off x="0" y="0"/>
              <a:ext cx="7555103" cy="2017562"/>
            </a:xfrm>
            <a:custGeom>
              <a:avLst/>
              <a:gdLst/>
              <a:ahLst/>
              <a:cxnLst/>
              <a:rect r="r" b="b" t="t" l="l"/>
              <a:pathLst>
                <a:path h="2017562" w="7555103">
                  <a:moveTo>
                    <a:pt x="0" y="47686"/>
                  </a:moveTo>
                  <a:cubicBezTo>
                    <a:pt x="0" y="21146"/>
                    <a:pt x="19304" y="0"/>
                    <a:pt x="42926" y="0"/>
                  </a:cubicBezTo>
                  <a:lnTo>
                    <a:pt x="7512177" y="0"/>
                  </a:lnTo>
                  <a:lnTo>
                    <a:pt x="7512177" y="14192"/>
                  </a:lnTo>
                  <a:lnTo>
                    <a:pt x="7512177" y="0"/>
                  </a:lnTo>
                  <a:cubicBezTo>
                    <a:pt x="7535799" y="0"/>
                    <a:pt x="7555103" y="21146"/>
                    <a:pt x="7555103" y="47686"/>
                  </a:cubicBezTo>
                  <a:lnTo>
                    <a:pt x="7542403" y="47686"/>
                  </a:lnTo>
                  <a:lnTo>
                    <a:pt x="7555103" y="47686"/>
                  </a:lnTo>
                  <a:lnTo>
                    <a:pt x="7555103" y="1969882"/>
                  </a:lnTo>
                  <a:lnTo>
                    <a:pt x="7542403" y="1969882"/>
                  </a:lnTo>
                  <a:lnTo>
                    <a:pt x="7555103" y="1969882"/>
                  </a:lnTo>
                  <a:cubicBezTo>
                    <a:pt x="7555103" y="1996279"/>
                    <a:pt x="7535799" y="2017562"/>
                    <a:pt x="7512177" y="2017562"/>
                  </a:cubicBezTo>
                  <a:lnTo>
                    <a:pt x="7512177" y="2003375"/>
                  </a:lnTo>
                  <a:lnTo>
                    <a:pt x="7512177" y="2017562"/>
                  </a:lnTo>
                  <a:lnTo>
                    <a:pt x="42926" y="2017562"/>
                  </a:lnTo>
                  <a:lnTo>
                    <a:pt x="42926" y="2003375"/>
                  </a:lnTo>
                  <a:lnTo>
                    <a:pt x="42926" y="2017562"/>
                  </a:lnTo>
                  <a:cubicBezTo>
                    <a:pt x="19304" y="2017562"/>
                    <a:pt x="0" y="1996421"/>
                    <a:pt x="0" y="1969882"/>
                  </a:cubicBezTo>
                  <a:lnTo>
                    <a:pt x="0" y="47686"/>
                  </a:lnTo>
                  <a:lnTo>
                    <a:pt x="12700" y="47686"/>
                  </a:lnTo>
                  <a:lnTo>
                    <a:pt x="0" y="47686"/>
                  </a:lnTo>
                  <a:moveTo>
                    <a:pt x="25400" y="47686"/>
                  </a:moveTo>
                  <a:lnTo>
                    <a:pt x="25400" y="1969882"/>
                  </a:lnTo>
                  <a:lnTo>
                    <a:pt x="12700" y="1969882"/>
                  </a:lnTo>
                  <a:lnTo>
                    <a:pt x="25400" y="1969882"/>
                  </a:lnTo>
                  <a:cubicBezTo>
                    <a:pt x="25400" y="1980384"/>
                    <a:pt x="33147" y="1989183"/>
                    <a:pt x="42926" y="1989183"/>
                  </a:cubicBezTo>
                  <a:lnTo>
                    <a:pt x="7512177" y="1989183"/>
                  </a:lnTo>
                  <a:cubicBezTo>
                    <a:pt x="7521956" y="1989183"/>
                    <a:pt x="7529703" y="1980384"/>
                    <a:pt x="7529703" y="1969882"/>
                  </a:cubicBezTo>
                  <a:lnTo>
                    <a:pt x="7529703" y="47686"/>
                  </a:lnTo>
                  <a:cubicBezTo>
                    <a:pt x="7529703" y="37184"/>
                    <a:pt x="7521956" y="28384"/>
                    <a:pt x="7512177" y="28384"/>
                  </a:cubicBezTo>
                  <a:lnTo>
                    <a:pt x="42926" y="28384"/>
                  </a:lnTo>
                  <a:lnTo>
                    <a:pt x="42926" y="14192"/>
                  </a:lnTo>
                  <a:lnTo>
                    <a:pt x="42926" y="28384"/>
                  </a:lnTo>
                  <a:cubicBezTo>
                    <a:pt x="33147" y="28384"/>
                    <a:pt x="25400" y="37184"/>
                    <a:pt x="25400" y="47686"/>
                  </a:cubicBezTo>
                  <a:close/>
                </a:path>
              </a:pathLst>
            </a:custGeom>
            <a:solidFill>
              <a:srgbClr val="5D606B"/>
            </a:solidFill>
          </p:spPr>
        </p:sp>
      </p:grpSp>
      <p:grpSp>
        <p:nvGrpSpPr>
          <p:cNvPr name="Group 91" id="91"/>
          <p:cNvGrpSpPr/>
          <p:nvPr/>
        </p:nvGrpSpPr>
        <p:grpSpPr>
          <a:xfrm rot="0">
            <a:off x="6339334" y="6672560"/>
            <a:ext cx="5609184" cy="448716"/>
            <a:chOff x="0" y="0"/>
            <a:chExt cx="7478912" cy="598288"/>
          </a:xfrm>
        </p:grpSpPr>
        <p:sp>
          <p:nvSpPr>
            <p:cNvPr name="Freeform 92" id="92"/>
            <p:cNvSpPr/>
            <p:nvPr/>
          </p:nvSpPr>
          <p:spPr>
            <a:xfrm flipH="false" flipV="false" rot="0">
              <a:off x="0" y="0"/>
              <a:ext cx="7478903" cy="598297"/>
            </a:xfrm>
            <a:custGeom>
              <a:avLst/>
              <a:gdLst/>
              <a:ahLst/>
              <a:cxnLst/>
              <a:rect r="r" b="b" t="t" l="l"/>
              <a:pathLst>
                <a:path h="598297" w="7478903">
                  <a:moveTo>
                    <a:pt x="0" y="0"/>
                  </a:moveTo>
                  <a:lnTo>
                    <a:pt x="7478903" y="0"/>
                  </a:lnTo>
                  <a:lnTo>
                    <a:pt x="7478903" y="598297"/>
                  </a:lnTo>
                  <a:lnTo>
                    <a:pt x="0" y="598297"/>
                  </a:lnTo>
                  <a:close/>
                </a:path>
              </a:pathLst>
            </a:custGeom>
            <a:solidFill>
              <a:srgbClr val="444752"/>
            </a:solidFill>
          </p:spPr>
        </p:sp>
      </p:grpSp>
      <p:sp>
        <p:nvSpPr>
          <p:cNvPr name="Freeform 93" id="93" descr="preencoded.png"/>
          <p:cNvSpPr/>
          <p:nvPr/>
        </p:nvSpPr>
        <p:spPr>
          <a:xfrm flipH="false" flipV="false" rot="0">
            <a:off x="9031784" y="6784627"/>
            <a:ext cx="224284" cy="224284"/>
          </a:xfrm>
          <a:custGeom>
            <a:avLst/>
            <a:gdLst/>
            <a:ahLst/>
            <a:cxnLst/>
            <a:rect r="r" b="b" t="t" l="l"/>
            <a:pathLst>
              <a:path h="224284" w="224284">
                <a:moveTo>
                  <a:pt x="0" y="0"/>
                </a:moveTo>
                <a:lnTo>
                  <a:pt x="224283" y="0"/>
                </a:lnTo>
                <a:lnTo>
                  <a:pt x="224283" y="224284"/>
                </a:lnTo>
                <a:lnTo>
                  <a:pt x="0" y="224284"/>
                </a:lnTo>
                <a:lnTo>
                  <a:pt x="0" y="0"/>
                </a:lnTo>
                <a:close/>
              </a:path>
            </a:pathLst>
          </a:custGeom>
          <a:blipFill>
            <a:blip r:embed="rId22">
              <a:extLst>
                <a:ext uri="{96DAC541-7B7A-43D3-8B79-37D633B846F1}">
                  <asvg:svgBlip xmlns:asvg="http://schemas.microsoft.com/office/drawing/2016/SVG/main" r:embed="rId23"/>
                </a:ext>
              </a:extLst>
            </a:blip>
            <a:stretch>
              <a:fillRect l="0" t="-8333" r="0" b="-8333"/>
            </a:stretch>
          </a:blipFill>
        </p:spPr>
      </p:sp>
      <p:sp>
        <p:nvSpPr>
          <p:cNvPr name="TextBox 94" id="94"/>
          <p:cNvSpPr txBox="true"/>
          <p:nvPr/>
        </p:nvSpPr>
        <p:spPr>
          <a:xfrm rot="0">
            <a:off x="6488906" y="7270849"/>
            <a:ext cx="2166342" cy="186084"/>
          </a:xfrm>
          <a:prstGeom prst="rect">
            <a:avLst/>
          </a:prstGeom>
        </p:spPr>
        <p:txBody>
          <a:bodyPr anchor="t" rtlCol="false" tIns="0" lIns="0" bIns="0" rIns="0">
            <a:spAutoFit/>
          </a:bodyPr>
          <a:lstStyle/>
          <a:p>
            <a:pPr algn="l">
              <a:lnSpc>
                <a:spcPts val="1564"/>
              </a:lnSpc>
            </a:pPr>
            <a:r>
              <a:rPr lang="en-US" sz="1275" b="true">
                <a:solidFill>
                  <a:srgbClr val="D6E5EF"/>
                </a:solidFill>
                <a:latin typeface="Lora Bold"/>
                <a:ea typeface="Lora Bold"/>
                <a:cs typeface="Lora Bold"/>
                <a:sym typeface="Lora Bold"/>
              </a:rPr>
              <a:t>Feature Engineering: Time</a:t>
            </a:r>
          </a:p>
        </p:txBody>
      </p:sp>
      <p:sp>
        <p:nvSpPr>
          <p:cNvPr name="TextBox 95" id="95"/>
          <p:cNvSpPr txBox="true"/>
          <p:nvPr/>
        </p:nvSpPr>
        <p:spPr>
          <a:xfrm rot="0">
            <a:off x="6488906" y="7504360"/>
            <a:ext cx="5310039" cy="614469"/>
          </a:xfrm>
          <a:prstGeom prst="rect">
            <a:avLst/>
          </a:prstGeom>
        </p:spPr>
        <p:txBody>
          <a:bodyPr anchor="t" rtlCol="false" tIns="0" lIns="0" bIns="0" rIns="0">
            <a:spAutoFit/>
          </a:bodyPr>
          <a:lstStyle/>
          <a:p>
            <a:pPr algn="l">
              <a:lnSpc>
                <a:spcPts val="2541"/>
              </a:lnSpc>
            </a:pPr>
            <a:r>
              <a:rPr lang="en-US" sz="1524">
                <a:solidFill>
                  <a:srgbClr val="D6E5EF"/>
                </a:solidFill>
                <a:latin typeface="Source Han Sans JP"/>
                <a:ea typeface="Source Han Sans JP"/>
                <a:cs typeface="Source Han Sans JP"/>
                <a:sym typeface="Source Han Sans JP"/>
              </a:rPr>
              <a:t>Derived 'Accident Duration', 'Hour of Day', and 'IsWeekend' features.</a:t>
            </a:r>
          </a:p>
        </p:txBody>
      </p:sp>
      <p:grpSp>
        <p:nvGrpSpPr>
          <p:cNvPr name="Group 96" id="96"/>
          <p:cNvGrpSpPr/>
          <p:nvPr/>
        </p:nvGrpSpPr>
        <p:grpSpPr>
          <a:xfrm rot="0">
            <a:off x="12107615" y="6643985"/>
            <a:ext cx="5666334" cy="1484561"/>
            <a:chOff x="0" y="0"/>
            <a:chExt cx="7555112" cy="1979415"/>
          </a:xfrm>
        </p:grpSpPr>
        <p:sp>
          <p:nvSpPr>
            <p:cNvPr name="Freeform 97" id="97"/>
            <p:cNvSpPr/>
            <p:nvPr/>
          </p:nvSpPr>
          <p:spPr>
            <a:xfrm flipH="false" flipV="false" rot="0">
              <a:off x="12700" y="13924"/>
              <a:ext cx="7529703" cy="1951618"/>
            </a:xfrm>
            <a:custGeom>
              <a:avLst/>
              <a:gdLst/>
              <a:ahLst/>
              <a:cxnLst/>
              <a:rect r="r" b="b" t="t" l="l"/>
              <a:pathLst>
                <a:path h="1951618" w="7529703">
                  <a:moveTo>
                    <a:pt x="0" y="32861"/>
                  </a:moveTo>
                  <a:cubicBezTo>
                    <a:pt x="0" y="14621"/>
                    <a:pt x="13589" y="0"/>
                    <a:pt x="30226" y="0"/>
                  </a:cubicBezTo>
                  <a:lnTo>
                    <a:pt x="7499477" y="0"/>
                  </a:lnTo>
                  <a:cubicBezTo>
                    <a:pt x="7516241" y="0"/>
                    <a:pt x="7529703" y="14621"/>
                    <a:pt x="7529703" y="32861"/>
                  </a:cubicBezTo>
                  <a:lnTo>
                    <a:pt x="7529703" y="1918757"/>
                  </a:lnTo>
                  <a:cubicBezTo>
                    <a:pt x="7529703" y="1936859"/>
                    <a:pt x="7516114" y="1951618"/>
                    <a:pt x="7499477" y="1951618"/>
                  </a:cubicBezTo>
                  <a:lnTo>
                    <a:pt x="30226" y="1951618"/>
                  </a:lnTo>
                  <a:cubicBezTo>
                    <a:pt x="13589" y="1951618"/>
                    <a:pt x="0" y="1936859"/>
                    <a:pt x="0" y="1918757"/>
                  </a:cubicBezTo>
                  <a:close/>
                </a:path>
              </a:pathLst>
            </a:custGeom>
            <a:solidFill>
              <a:srgbClr val="252833"/>
            </a:solidFill>
          </p:spPr>
        </p:sp>
        <p:sp>
          <p:nvSpPr>
            <p:cNvPr name="Freeform 98" id="98"/>
            <p:cNvSpPr/>
            <p:nvPr/>
          </p:nvSpPr>
          <p:spPr>
            <a:xfrm flipH="false" flipV="false" rot="0">
              <a:off x="0" y="0"/>
              <a:ext cx="7555103" cy="1979462"/>
            </a:xfrm>
            <a:custGeom>
              <a:avLst/>
              <a:gdLst/>
              <a:ahLst/>
              <a:cxnLst/>
              <a:rect r="r" b="b" t="t" l="l"/>
              <a:pathLst>
                <a:path h="1979462" w="7555103">
                  <a:moveTo>
                    <a:pt x="0" y="46785"/>
                  </a:moveTo>
                  <a:cubicBezTo>
                    <a:pt x="0" y="20747"/>
                    <a:pt x="19304" y="0"/>
                    <a:pt x="42926" y="0"/>
                  </a:cubicBezTo>
                  <a:lnTo>
                    <a:pt x="7512177" y="0"/>
                  </a:lnTo>
                  <a:lnTo>
                    <a:pt x="7512177" y="13924"/>
                  </a:lnTo>
                  <a:lnTo>
                    <a:pt x="7512177" y="0"/>
                  </a:lnTo>
                  <a:cubicBezTo>
                    <a:pt x="7535799" y="0"/>
                    <a:pt x="7555103" y="20747"/>
                    <a:pt x="7555103" y="46785"/>
                  </a:cubicBezTo>
                  <a:lnTo>
                    <a:pt x="7542403" y="46785"/>
                  </a:lnTo>
                  <a:lnTo>
                    <a:pt x="7555103" y="46785"/>
                  </a:lnTo>
                  <a:lnTo>
                    <a:pt x="7555103" y="1932681"/>
                  </a:lnTo>
                  <a:lnTo>
                    <a:pt x="7542403" y="1932681"/>
                  </a:lnTo>
                  <a:lnTo>
                    <a:pt x="7555103" y="1932681"/>
                  </a:lnTo>
                  <a:cubicBezTo>
                    <a:pt x="7555103" y="1958580"/>
                    <a:pt x="7535799" y="1979462"/>
                    <a:pt x="7512177" y="1979462"/>
                  </a:cubicBezTo>
                  <a:lnTo>
                    <a:pt x="7512177" y="1965542"/>
                  </a:lnTo>
                  <a:lnTo>
                    <a:pt x="7512177" y="1979462"/>
                  </a:lnTo>
                  <a:lnTo>
                    <a:pt x="42926" y="1979462"/>
                  </a:lnTo>
                  <a:lnTo>
                    <a:pt x="42926" y="1965542"/>
                  </a:lnTo>
                  <a:lnTo>
                    <a:pt x="42926" y="1979462"/>
                  </a:lnTo>
                  <a:cubicBezTo>
                    <a:pt x="19304" y="1979462"/>
                    <a:pt x="0" y="1958719"/>
                    <a:pt x="0" y="1932681"/>
                  </a:cubicBezTo>
                  <a:lnTo>
                    <a:pt x="0" y="46785"/>
                  </a:lnTo>
                  <a:lnTo>
                    <a:pt x="12700" y="46785"/>
                  </a:lnTo>
                  <a:lnTo>
                    <a:pt x="0" y="46785"/>
                  </a:lnTo>
                  <a:moveTo>
                    <a:pt x="25400" y="46785"/>
                  </a:moveTo>
                  <a:lnTo>
                    <a:pt x="25400" y="1932681"/>
                  </a:lnTo>
                  <a:lnTo>
                    <a:pt x="12700" y="1932681"/>
                  </a:lnTo>
                  <a:lnTo>
                    <a:pt x="25400" y="1932681"/>
                  </a:lnTo>
                  <a:cubicBezTo>
                    <a:pt x="25400" y="1942985"/>
                    <a:pt x="33147" y="1951618"/>
                    <a:pt x="42926" y="1951618"/>
                  </a:cubicBezTo>
                  <a:lnTo>
                    <a:pt x="7512177" y="1951618"/>
                  </a:lnTo>
                  <a:cubicBezTo>
                    <a:pt x="7521956" y="1951618"/>
                    <a:pt x="7529703" y="1942985"/>
                    <a:pt x="7529703" y="1932681"/>
                  </a:cubicBezTo>
                  <a:lnTo>
                    <a:pt x="7529703" y="46785"/>
                  </a:lnTo>
                  <a:cubicBezTo>
                    <a:pt x="7529703" y="36481"/>
                    <a:pt x="7521956" y="27848"/>
                    <a:pt x="7512177" y="27848"/>
                  </a:cubicBezTo>
                  <a:lnTo>
                    <a:pt x="42926" y="27848"/>
                  </a:lnTo>
                  <a:lnTo>
                    <a:pt x="42926" y="13924"/>
                  </a:lnTo>
                  <a:lnTo>
                    <a:pt x="42926" y="27848"/>
                  </a:lnTo>
                  <a:cubicBezTo>
                    <a:pt x="33147" y="27848"/>
                    <a:pt x="25400" y="36481"/>
                    <a:pt x="25400" y="46785"/>
                  </a:cubicBezTo>
                  <a:close/>
                </a:path>
              </a:pathLst>
            </a:custGeom>
            <a:solidFill>
              <a:srgbClr val="5D606B"/>
            </a:solidFill>
          </p:spPr>
        </p:sp>
      </p:grpSp>
      <p:grpSp>
        <p:nvGrpSpPr>
          <p:cNvPr name="Group 99" id="99"/>
          <p:cNvGrpSpPr/>
          <p:nvPr/>
        </p:nvGrpSpPr>
        <p:grpSpPr>
          <a:xfrm rot="0">
            <a:off x="12136190" y="6672560"/>
            <a:ext cx="5609184" cy="448716"/>
            <a:chOff x="0" y="0"/>
            <a:chExt cx="7478912" cy="598288"/>
          </a:xfrm>
        </p:grpSpPr>
        <p:sp>
          <p:nvSpPr>
            <p:cNvPr name="Freeform 100" id="100"/>
            <p:cNvSpPr/>
            <p:nvPr/>
          </p:nvSpPr>
          <p:spPr>
            <a:xfrm flipH="false" flipV="false" rot="0">
              <a:off x="0" y="0"/>
              <a:ext cx="7478903" cy="598297"/>
            </a:xfrm>
            <a:custGeom>
              <a:avLst/>
              <a:gdLst/>
              <a:ahLst/>
              <a:cxnLst/>
              <a:rect r="r" b="b" t="t" l="l"/>
              <a:pathLst>
                <a:path h="598297" w="7478903">
                  <a:moveTo>
                    <a:pt x="0" y="0"/>
                  </a:moveTo>
                  <a:lnTo>
                    <a:pt x="7478903" y="0"/>
                  </a:lnTo>
                  <a:lnTo>
                    <a:pt x="7478903" y="598297"/>
                  </a:lnTo>
                  <a:lnTo>
                    <a:pt x="0" y="598297"/>
                  </a:lnTo>
                  <a:close/>
                </a:path>
              </a:pathLst>
            </a:custGeom>
            <a:solidFill>
              <a:srgbClr val="444752"/>
            </a:solidFill>
          </p:spPr>
        </p:sp>
      </p:grpSp>
      <p:sp>
        <p:nvSpPr>
          <p:cNvPr name="Freeform 101" id="101" descr="preencoded.png"/>
          <p:cNvSpPr/>
          <p:nvPr/>
        </p:nvSpPr>
        <p:spPr>
          <a:xfrm flipH="false" flipV="false" rot="0">
            <a:off x="14828639" y="6784627"/>
            <a:ext cx="224284" cy="224284"/>
          </a:xfrm>
          <a:custGeom>
            <a:avLst/>
            <a:gdLst/>
            <a:ahLst/>
            <a:cxnLst/>
            <a:rect r="r" b="b" t="t" l="l"/>
            <a:pathLst>
              <a:path h="224284" w="224284">
                <a:moveTo>
                  <a:pt x="0" y="0"/>
                </a:moveTo>
                <a:lnTo>
                  <a:pt x="224283" y="0"/>
                </a:lnTo>
                <a:lnTo>
                  <a:pt x="224283" y="224284"/>
                </a:lnTo>
                <a:lnTo>
                  <a:pt x="0" y="224284"/>
                </a:lnTo>
                <a:lnTo>
                  <a:pt x="0" y="0"/>
                </a:lnTo>
                <a:close/>
              </a:path>
            </a:pathLst>
          </a:custGeom>
          <a:blipFill>
            <a:blip r:embed="rId24">
              <a:extLst>
                <a:ext uri="{96DAC541-7B7A-43D3-8B79-37D633B846F1}">
                  <asvg:svgBlip xmlns:asvg="http://schemas.microsoft.com/office/drawing/2016/SVG/main" r:embed="rId25"/>
                </a:ext>
              </a:extLst>
            </a:blip>
            <a:stretch>
              <a:fillRect l="-4166" t="0" r="-4166" b="0"/>
            </a:stretch>
          </a:blipFill>
        </p:spPr>
      </p:sp>
      <p:sp>
        <p:nvSpPr>
          <p:cNvPr name="TextBox 102" id="102"/>
          <p:cNvSpPr txBox="true"/>
          <p:nvPr/>
        </p:nvSpPr>
        <p:spPr>
          <a:xfrm rot="0">
            <a:off x="12285761" y="7261324"/>
            <a:ext cx="1760041" cy="214399"/>
          </a:xfrm>
          <a:prstGeom prst="rect">
            <a:avLst/>
          </a:prstGeom>
        </p:spPr>
        <p:txBody>
          <a:bodyPr anchor="t" rtlCol="false" tIns="0" lIns="0" bIns="0" rIns="0">
            <a:spAutoFit/>
          </a:bodyPr>
          <a:lstStyle/>
          <a:p>
            <a:pPr algn="l">
              <a:lnSpc>
                <a:spcPts val="1656"/>
              </a:lnSpc>
            </a:pPr>
            <a:r>
              <a:rPr lang="en-US" sz="1350" b="true">
                <a:solidFill>
                  <a:srgbClr val="D6E5EF"/>
                </a:solidFill>
                <a:latin typeface="Lora Bold"/>
                <a:ea typeface="Lora Bold"/>
                <a:cs typeface="Lora Bold"/>
                <a:sym typeface="Lora Bold"/>
              </a:rPr>
              <a:t>Categorical Encoding</a:t>
            </a:r>
          </a:p>
        </p:txBody>
      </p:sp>
      <p:sp>
        <p:nvSpPr>
          <p:cNvPr name="TextBox 103" id="103"/>
          <p:cNvSpPr txBox="true"/>
          <p:nvPr/>
        </p:nvSpPr>
        <p:spPr>
          <a:xfrm rot="0">
            <a:off x="12285761" y="7504360"/>
            <a:ext cx="5310039" cy="614469"/>
          </a:xfrm>
          <a:prstGeom prst="rect">
            <a:avLst/>
          </a:prstGeom>
        </p:spPr>
        <p:txBody>
          <a:bodyPr anchor="t" rtlCol="false" tIns="0" lIns="0" bIns="0" rIns="0">
            <a:spAutoFit/>
          </a:bodyPr>
          <a:lstStyle/>
          <a:p>
            <a:pPr algn="l">
              <a:lnSpc>
                <a:spcPts val="2541"/>
              </a:lnSpc>
            </a:pPr>
            <a:r>
              <a:rPr lang="en-US" sz="1524">
                <a:solidFill>
                  <a:srgbClr val="D6E5EF"/>
                </a:solidFill>
                <a:latin typeface="Source Han Sans JP"/>
                <a:ea typeface="Source Han Sans JP"/>
                <a:cs typeface="Source Han Sans JP"/>
                <a:sym typeface="Source Han Sans JP"/>
              </a:rPr>
              <a:t>Transformed categorical variables into numerical representations for models.</a:t>
            </a:r>
          </a:p>
        </p:txBody>
      </p:sp>
      <p:grpSp>
        <p:nvGrpSpPr>
          <p:cNvPr name="Group 104" id="104"/>
          <p:cNvGrpSpPr/>
          <p:nvPr/>
        </p:nvGrpSpPr>
        <p:grpSpPr>
          <a:xfrm rot="0">
            <a:off x="514052" y="8128546"/>
            <a:ext cx="5666185" cy="1579139"/>
            <a:chOff x="0" y="0"/>
            <a:chExt cx="7554913" cy="2105519"/>
          </a:xfrm>
        </p:grpSpPr>
        <p:sp>
          <p:nvSpPr>
            <p:cNvPr name="Freeform 105" id="105"/>
            <p:cNvSpPr/>
            <p:nvPr/>
          </p:nvSpPr>
          <p:spPr>
            <a:xfrm flipH="false" flipV="false" rot="0">
              <a:off x="12700" y="14811"/>
              <a:ext cx="7529449" cy="2075951"/>
            </a:xfrm>
            <a:custGeom>
              <a:avLst/>
              <a:gdLst/>
              <a:ahLst/>
              <a:cxnLst/>
              <a:rect r="r" b="b" t="t" l="l"/>
              <a:pathLst>
                <a:path h="2075951" w="7529449">
                  <a:moveTo>
                    <a:pt x="0" y="34955"/>
                  </a:moveTo>
                  <a:cubicBezTo>
                    <a:pt x="0" y="15552"/>
                    <a:pt x="13589" y="0"/>
                    <a:pt x="30226" y="0"/>
                  </a:cubicBezTo>
                  <a:lnTo>
                    <a:pt x="7499223" y="0"/>
                  </a:lnTo>
                  <a:cubicBezTo>
                    <a:pt x="7515987" y="0"/>
                    <a:pt x="7529449" y="15552"/>
                    <a:pt x="7529449" y="34955"/>
                  </a:cubicBezTo>
                  <a:lnTo>
                    <a:pt x="7529449" y="2040997"/>
                  </a:lnTo>
                  <a:cubicBezTo>
                    <a:pt x="7529449" y="2060251"/>
                    <a:pt x="7515860" y="2075951"/>
                    <a:pt x="7499223" y="2075951"/>
                  </a:cubicBezTo>
                  <a:lnTo>
                    <a:pt x="30226" y="2075951"/>
                  </a:lnTo>
                  <a:cubicBezTo>
                    <a:pt x="13589" y="2075951"/>
                    <a:pt x="0" y="2060251"/>
                    <a:pt x="0" y="2040997"/>
                  </a:cubicBezTo>
                  <a:close/>
                </a:path>
              </a:pathLst>
            </a:custGeom>
            <a:solidFill>
              <a:srgbClr val="252833"/>
            </a:solidFill>
          </p:spPr>
        </p:sp>
        <p:sp>
          <p:nvSpPr>
            <p:cNvPr name="Freeform 106" id="106"/>
            <p:cNvSpPr/>
            <p:nvPr/>
          </p:nvSpPr>
          <p:spPr>
            <a:xfrm flipH="false" flipV="false" rot="0">
              <a:off x="0" y="0"/>
              <a:ext cx="7554849" cy="2105566"/>
            </a:xfrm>
            <a:custGeom>
              <a:avLst/>
              <a:gdLst/>
              <a:ahLst/>
              <a:cxnLst/>
              <a:rect r="r" b="b" t="t" l="l"/>
              <a:pathLst>
                <a:path h="2105566" w="7554849">
                  <a:moveTo>
                    <a:pt x="0" y="49766"/>
                  </a:moveTo>
                  <a:cubicBezTo>
                    <a:pt x="0" y="22069"/>
                    <a:pt x="19304" y="0"/>
                    <a:pt x="42926" y="0"/>
                  </a:cubicBezTo>
                  <a:lnTo>
                    <a:pt x="7511923" y="0"/>
                  </a:lnTo>
                  <a:lnTo>
                    <a:pt x="7511923" y="14811"/>
                  </a:lnTo>
                  <a:lnTo>
                    <a:pt x="7511923" y="0"/>
                  </a:lnTo>
                  <a:cubicBezTo>
                    <a:pt x="7535545" y="0"/>
                    <a:pt x="7554849" y="22069"/>
                    <a:pt x="7554849" y="49766"/>
                  </a:cubicBezTo>
                  <a:lnTo>
                    <a:pt x="7542149" y="49766"/>
                  </a:lnTo>
                  <a:lnTo>
                    <a:pt x="7554849" y="49766"/>
                  </a:lnTo>
                  <a:lnTo>
                    <a:pt x="7554849" y="2055808"/>
                  </a:lnTo>
                  <a:lnTo>
                    <a:pt x="7542149" y="2055808"/>
                  </a:lnTo>
                  <a:lnTo>
                    <a:pt x="7554849" y="2055808"/>
                  </a:lnTo>
                  <a:cubicBezTo>
                    <a:pt x="7554849" y="2083357"/>
                    <a:pt x="7535545" y="2105566"/>
                    <a:pt x="7511923" y="2105566"/>
                  </a:cubicBezTo>
                  <a:lnTo>
                    <a:pt x="7511923" y="2090762"/>
                  </a:lnTo>
                  <a:lnTo>
                    <a:pt x="7511923" y="2105566"/>
                  </a:lnTo>
                  <a:lnTo>
                    <a:pt x="42926" y="2105566"/>
                  </a:lnTo>
                  <a:lnTo>
                    <a:pt x="42926" y="2090762"/>
                  </a:lnTo>
                  <a:lnTo>
                    <a:pt x="42926" y="2105566"/>
                  </a:lnTo>
                  <a:cubicBezTo>
                    <a:pt x="19304" y="2105566"/>
                    <a:pt x="0" y="2083505"/>
                    <a:pt x="0" y="2055808"/>
                  </a:cubicBezTo>
                  <a:lnTo>
                    <a:pt x="0" y="49766"/>
                  </a:lnTo>
                  <a:lnTo>
                    <a:pt x="12700" y="49766"/>
                  </a:lnTo>
                  <a:lnTo>
                    <a:pt x="0" y="49766"/>
                  </a:lnTo>
                  <a:moveTo>
                    <a:pt x="25400" y="49766"/>
                  </a:moveTo>
                  <a:lnTo>
                    <a:pt x="25400" y="2055808"/>
                  </a:lnTo>
                  <a:lnTo>
                    <a:pt x="12700" y="2055808"/>
                  </a:lnTo>
                  <a:lnTo>
                    <a:pt x="25400" y="2055808"/>
                  </a:lnTo>
                  <a:cubicBezTo>
                    <a:pt x="25400" y="2066768"/>
                    <a:pt x="33147" y="2075951"/>
                    <a:pt x="42926" y="2075951"/>
                  </a:cubicBezTo>
                  <a:lnTo>
                    <a:pt x="7511923" y="2075951"/>
                  </a:lnTo>
                  <a:cubicBezTo>
                    <a:pt x="7521702" y="2075951"/>
                    <a:pt x="7529449" y="2066768"/>
                    <a:pt x="7529449" y="2055808"/>
                  </a:cubicBezTo>
                  <a:lnTo>
                    <a:pt x="7529449" y="49766"/>
                  </a:lnTo>
                  <a:cubicBezTo>
                    <a:pt x="7529449" y="38806"/>
                    <a:pt x="7521702" y="29623"/>
                    <a:pt x="7511923" y="29623"/>
                  </a:cubicBezTo>
                  <a:lnTo>
                    <a:pt x="42926" y="29623"/>
                  </a:lnTo>
                  <a:lnTo>
                    <a:pt x="42926" y="14811"/>
                  </a:lnTo>
                  <a:lnTo>
                    <a:pt x="42926" y="29623"/>
                  </a:lnTo>
                  <a:cubicBezTo>
                    <a:pt x="33147" y="29623"/>
                    <a:pt x="25400" y="38806"/>
                    <a:pt x="25400" y="49766"/>
                  </a:cubicBezTo>
                  <a:close/>
                </a:path>
              </a:pathLst>
            </a:custGeom>
            <a:solidFill>
              <a:srgbClr val="5D606B"/>
            </a:solidFill>
          </p:spPr>
        </p:sp>
      </p:grpSp>
      <p:grpSp>
        <p:nvGrpSpPr>
          <p:cNvPr name="Group 107" id="107"/>
          <p:cNvGrpSpPr/>
          <p:nvPr/>
        </p:nvGrpSpPr>
        <p:grpSpPr>
          <a:xfrm rot="0">
            <a:off x="542628" y="8157121"/>
            <a:ext cx="5609035" cy="448716"/>
            <a:chOff x="0" y="0"/>
            <a:chExt cx="7478713" cy="598288"/>
          </a:xfrm>
        </p:grpSpPr>
        <p:sp>
          <p:nvSpPr>
            <p:cNvPr name="Freeform 108" id="108"/>
            <p:cNvSpPr/>
            <p:nvPr/>
          </p:nvSpPr>
          <p:spPr>
            <a:xfrm flipH="false" flipV="false" rot="0">
              <a:off x="0" y="0"/>
              <a:ext cx="7478776" cy="598297"/>
            </a:xfrm>
            <a:custGeom>
              <a:avLst/>
              <a:gdLst/>
              <a:ahLst/>
              <a:cxnLst/>
              <a:rect r="r" b="b" t="t" l="l"/>
              <a:pathLst>
                <a:path h="598297" w="7478776">
                  <a:moveTo>
                    <a:pt x="0" y="0"/>
                  </a:moveTo>
                  <a:lnTo>
                    <a:pt x="7478776" y="0"/>
                  </a:lnTo>
                  <a:lnTo>
                    <a:pt x="7478776" y="598297"/>
                  </a:lnTo>
                  <a:lnTo>
                    <a:pt x="0" y="598297"/>
                  </a:lnTo>
                  <a:close/>
                </a:path>
              </a:pathLst>
            </a:custGeom>
            <a:solidFill>
              <a:srgbClr val="444752"/>
            </a:solidFill>
          </p:spPr>
        </p:sp>
      </p:grpSp>
      <p:sp>
        <p:nvSpPr>
          <p:cNvPr name="Freeform 109" id="109" descr="preencoded.png"/>
          <p:cNvSpPr/>
          <p:nvPr/>
        </p:nvSpPr>
        <p:spPr>
          <a:xfrm flipH="false" flipV="false" rot="0">
            <a:off x="3234929" y="8269189"/>
            <a:ext cx="224284" cy="224284"/>
          </a:xfrm>
          <a:custGeom>
            <a:avLst/>
            <a:gdLst/>
            <a:ahLst/>
            <a:cxnLst/>
            <a:rect r="r" b="b" t="t" l="l"/>
            <a:pathLst>
              <a:path h="224284" w="224284">
                <a:moveTo>
                  <a:pt x="0" y="0"/>
                </a:moveTo>
                <a:lnTo>
                  <a:pt x="224283" y="0"/>
                </a:lnTo>
                <a:lnTo>
                  <a:pt x="224283" y="224283"/>
                </a:lnTo>
                <a:lnTo>
                  <a:pt x="0" y="224283"/>
                </a:lnTo>
                <a:lnTo>
                  <a:pt x="0" y="0"/>
                </a:lnTo>
                <a:close/>
              </a:path>
            </a:pathLst>
          </a:custGeom>
          <a:blipFill>
            <a:blip r:embed="rId26">
              <a:extLst>
                <a:ext uri="{96DAC541-7B7A-43D3-8B79-37D633B846F1}">
                  <asvg:svgBlip xmlns:asvg="http://schemas.microsoft.com/office/drawing/2016/SVG/main" r:embed="rId27"/>
                </a:ext>
              </a:extLst>
            </a:blip>
            <a:stretch>
              <a:fillRect l="0" t="-4166" r="0" b="-4166"/>
            </a:stretch>
          </a:blipFill>
        </p:spPr>
      </p:sp>
      <p:sp>
        <p:nvSpPr>
          <p:cNvPr name="TextBox 110" id="110"/>
          <p:cNvSpPr txBox="true"/>
          <p:nvPr/>
        </p:nvSpPr>
        <p:spPr>
          <a:xfrm rot="0">
            <a:off x="692200" y="8755410"/>
            <a:ext cx="1760041" cy="223491"/>
          </a:xfrm>
          <a:prstGeom prst="rect">
            <a:avLst/>
          </a:prstGeom>
        </p:spPr>
        <p:txBody>
          <a:bodyPr anchor="t" rtlCol="false" tIns="0" lIns="0" bIns="0" rIns="0">
            <a:spAutoFit/>
          </a:bodyPr>
          <a:lstStyle/>
          <a:p>
            <a:pPr algn="l">
              <a:lnSpc>
                <a:spcPts val="1810"/>
              </a:lnSpc>
            </a:pPr>
            <a:r>
              <a:rPr lang="en-US" sz="1475" b="true">
                <a:solidFill>
                  <a:srgbClr val="D6E5EF"/>
                </a:solidFill>
                <a:latin typeface="Lora Bold"/>
                <a:ea typeface="Lora Bold"/>
                <a:cs typeface="Lora Bold"/>
                <a:sym typeface="Lora Bold"/>
              </a:rPr>
              <a:t>Data Normalization</a:t>
            </a:r>
          </a:p>
        </p:txBody>
      </p:sp>
      <p:sp>
        <p:nvSpPr>
          <p:cNvPr name="TextBox 111" id="111"/>
          <p:cNvSpPr txBox="true"/>
          <p:nvPr/>
        </p:nvSpPr>
        <p:spPr>
          <a:xfrm rot="0">
            <a:off x="692200" y="8988921"/>
            <a:ext cx="5309890" cy="614469"/>
          </a:xfrm>
          <a:prstGeom prst="rect">
            <a:avLst/>
          </a:prstGeom>
        </p:spPr>
        <p:txBody>
          <a:bodyPr anchor="t" rtlCol="false" tIns="0" lIns="0" bIns="0" rIns="0">
            <a:spAutoFit/>
          </a:bodyPr>
          <a:lstStyle/>
          <a:p>
            <a:pPr algn="l">
              <a:lnSpc>
                <a:spcPts val="2541"/>
              </a:lnSpc>
            </a:pPr>
            <a:r>
              <a:rPr lang="en-US" sz="1524">
                <a:solidFill>
                  <a:srgbClr val="D6E5EF"/>
                </a:solidFill>
                <a:latin typeface="Source Han Sans JP"/>
                <a:ea typeface="Source Han Sans JP"/>
                <a:cs typeface="Source Han Sans JP"/>
                <a:sym typeface="Source Han Sans JP"/>
              </a:rPr>
              <a:t>Scaled numerical features to a standard range for consistent analysis.</a:t>
            </a:r>
          </a:p>
        </p:txBody>
      </p:sp>
      <p:grpSp>
        <p:nvGrpSpPr>
          <p:cNvPr name="Group 112" id="112"/>
          <p:cNvGrpSpPr/>
          <p:nvPr/>
        </p:nvGrpSpPr>
        <p:grpSpPr>
          <a:xfrm rot="0">
            <a:off x="6310759" y="8128546"/>
            <a:ext cx="5666334" cy="1579139"/>
            <a:chOff x="0" y="0"/>
            <a:chExt cx="7555112" cy="2105519"/>
          </a:xfrm>
        </p:grpSpPr>
        <p:sp>
          <p:nvSpPr>
            <p:cNvPr name="Freeform 113" id="113"/>
            <p:cNvSpPr/>
            <p:nvPr/>
          </p:nvSpPr>
          <p:spPr>
            <a:xfrm flipH="false" flipV="false" rot="0">
              <a:off x="12700" y="14811"/>
              <a:ext cx="7529703" cy="2075951"/>
            </a:xfrm>
            <a:custGeom>
              <a:avLst/>
              <a:gdLst/>
              <a:ahLst/>
              <a:cxnLst/>
              <a:rect r="r" b="b" t="t" l="l"/>
              <a:pathLst>
                <a:path h="2075951" w="7529703">
                  <a:moveTo>
                    <a:pt x="0" y="34955"/>
                  </a:moveTo>
                  <a:cubicBezTo>
                    <a:pt x="0" y="15552"/>
                    <a:pt x="13589" y="0"/>
                    <a:pt x="30226" y="0"/>
                  </a:cubicBezTo>
                  <a:lnTo>
                    <a:pt x="7499477" y="0"/>
                  </a:lnTo>
                  <a:cubicBezTo>
                    <a:pt x="7516241" y="0"/>
                    <a:pt x="7529703" y="15552"/>
                    <a:pt x="7529703" y="34955"/>
                  </a:cubicBezTo>
                  <a:lnTo>
                    <a:pt x="7529703" y="2040997"/>
                  </a:lnTo>
                  <a:cubicBezTo>
                    <a:pt x="7529703" y="2060251"/>
                    <a:pt x="7516114" y="2075951"/>
                    <a:pt x="7499477" y="2075951"/>
                  </a:cubicBezTo>
                  <a:lnTo>
                    <a:pt x="30226" y="2075951"/>
                  </a:lnTo>
                  <a:cubicBezTo>
                    <a:pt x="13589" y="2075951"/>
                    <a:pt x="0" y="2060251"/>
                    <a:pt x="0" y="2040997"/>
                  </a:cubicBezTo>
                  <a:close/>
                </a:path>
              </a:pathLst>
            </a:custGeom>
            <a:solidFill>
              <a:srgbClr val="252833"/>
            </a:solidFill>
          </p:spPr>
        </p:sp>
        <p:sp>
          <p:nvSpPr>
            <p:cNvPr name="Freeform 114" id="114"/>
            <p:cNvSpPr/>
            <p:nvPr/>
          </p:nvSpPr>
          <p:spPr>
            <a:xfrm flipH="false" flipV="false" rot="0">
              <a:off x="0" y="0"/>
              <a:ext cx="7555103" cy="2105566"/>
            </a:xfrm>
            <a:custGeom>
              <a:avLst/>
              <a:gdLst/>
              <a:ahLst/>
              <a:cxnLst/>
              <a:rect r="r" b="b" t="t" l="l"/>
              <a:pathLst>
                <a:path h="2105566" w="7555103">
                  <a:moveTo>
                    <a:pt x="0" y="49766"/>
                  </a:moveTo>
                  <a:cubicBezTo>
                    <a:pt x="0" y="22069"/>
                    <a:pt x="19304" y="0"/>
                    <a:pt x="42926" y="0"/>
                  </a:cubicBezTo>
                  <a:lnTo>
                    <a:pt x="7512177" y="0"/>
                  </a:lnTo>
                  <a:lnTo>
                    <a:pt x="7512177" y="14811"/>
                  </a:lnTo>
                  <a:lnTo>
                    <a:pt x="7512177" y="0"/>
                  </a:lnTo>
                  <a:cubicBezTo>
                    <a:pt x="7535799" y="0"/>
                    <a:pt x="7555103" y="22069"/>
                    <a:pt x="7555103" y="49766"/>
                  </a:cubicBezTo>
                  <a:lnTo>
                    <a:pt x="7542403" y="49766"/>
                  </a:lnTo>
                  <a:lnTo>
                    <a:pt x="7555103" y="49766"/>
                  </a:lnTo>
                  <a:lnTo>
                    <a:pt x="7555103" y="2055808"/>
                  </a:lnTo>
                  <a:lnTo>
                    <a:pt x="7542403" y="2055808"/>
                  </a:lnTo>
                  <a:lnTo>
                    <a:pt x="7555103" y="2055808"/>
                  </a:lnTo>
                  <a:cubicBezTo>
                    <a:pt x="7555103" y="2083357"/>
                    <a:pt x="7535799" y="2105566"/>
                    <a:pt x="7512177" y="2105566"/>
                  </a:cubicBezTo>
                  <a:lnTo>
                    <a:pt x="7512177" y="2090762"/>
                  </a:lnTo>
                  <a:lnTo>
                    <a:pt x="7512177" y="2105566"/>
                  </a:lnTo>
                  <a:lnTo>
                    <a:pt x="42926" y="2105566"/>
                  </a:lnTo>
                  <a:lnTo>
                    <a:pt x="42926" y="2090762"/>
                  </a:lnTo>
                  <a:lnTo>
                    <a:pt x="42926" y="2105566"/>
                  </a:lnTo>
                  <a:cubicBezTo>
                    <a:pt x="19304" y="2105566"/>
                    <a:pt x="0" y="2083505"/>
                    <a:pt x="0" y="2055808"/>
                  </a:cubicBezTo>
                  <a:lnTo>
                    <a:pt x="0" y="49766"/>
                  </a:lnTo>
                  <a:lnTo>
                    <a:pt x="12700" y="49766"/>
                  </a:lnTo>
                  <a:lnTo>
                    <a:pt x="0" y="49766"/>
                  </a:lnTo>
                  <a:moveTo>
                    <a:pt x="25400" y="49766"/>
                  </a:moveTo>
                  <a:lnTo>
                    <a:pt x="25400" y="2055808"/>
                  </a:lnTo>
                  <a:lnTo>
                    <a:pt x="12700" y="2055808"/>
                  </a:lnTo>
                  <a:lnTo>
                    <a:pt x="25400" y="2055808"/>
                  </a:lnTo>
                  <a:cubicBezTo>
                    <a:pt x="25400" y="2066768"/>
                    <a:pt x="33147" y="2075951"/>
                    <a:pt x="42926" y="2075951"/>
                  </a:cubicBezTo>
                  <a:lnTo>
                    <a:pt x="7512177" y="2075951"/>
                  </a:lnTo>
                  <a:cubicBezTo>
                    <a:pt x="7521956" y="2075951"/>
                    <a:pt x="7529703" y="2066768"/>
                    <a:pt x="7529703" y="2055808"/>
                  </a:cubicBezTo>
                  <a:lnTo>
                    <a:pt x="7529703" y="49766"/>
                  </a:lnTo>
                  <a:cubicBezTo>
                    <a:pt x="7529703" y="38806"/>
                    <a:pt x="7521956" y="29623"/>
                    <a:pt x="7512177" y="29623"/>
                  </a:cubicBezTo>
                  <a:lnTo>
                    <a:pt x="42926" y="29623"/>
                  </a:lnTo>
                  <a:lnTo>
                    <a:pt x="42926" y="14811"/>
                  </a:lnTo>
                  <a:lnTo>
                    <a:pt x="42926" y="29623"/>
                  </a:lnTo>
                  <a:cubicBezTo>
                    <a:pt x="33147" y="29623"/>
                    <a:pt x="25400" y="38806"/>
                    <a:pt x="25400" y="49766"/>
                  </a:cubicBezTo>
                  <a:close/>
                </a:path>
              </a:pathLst>
            </a:custGeom>
            <a:solidFill>
              <a:srgbClr val="5D606B"/>
            </a:solidFill>
          </p:spPr>
        </p:sp>
      </p:grpSp>
      <p:grpSp>
        <p:nvGrpSpPr>
          <p:cNvPr name="Group 115" id="115"/>
          <p:cNvGrpSpPr/>
          <p:nvPr/>
        </p:nvGrpSpPr>
        <p:grpSpPr>
          <a:xfrm rot="0">
            <a:off x="6339334" y="8157121"/>
            <a:ext cx="5609184" cy="448716"/>
            <a:chOff x="0" y="0"/>
            <a:chExt cx="7478912" cy="598288"/>
          </a:xfrm>
        </p:grpSpPr>
        <p:sp>
          <p:nvSpPr>
            <p:cNvPr name="Freeform 116" id="116"/>
            <p:cNvSpPr/>
            <p:nvPr/>
          </p:nvSpPr>
          <p:spPr>
            <a:xfrm flipH="false" flipV="false" rot="0">
              <a:off x="0" y="0"/>
              <a:ext cx="7478903" cy="598297"/>
            </a:xfrm>
            <a:custGeom>
              <a:avLst/>
              <a:gdLst/>
              <a:ahLst/>
              <a:cxnLst/>
              <a:rect r="r" b="b" t="t" l="l"/>
              <a:pathLst>
                <a:path h="598297" w="7478903">
                  <a:moveTo>
                    <a:pt x="0" y="0"/>
                  </a:moveTo>
                  <a:lnTo>
                    <a:pt x="7478903" y="0"/>
                  </a:lnTo>
                  <a:lnTo>
                    <a:pt x="7478903" y="598297"/>
                  </a:lnTo>
                  <a:lnTo>
                    <a:pt x="0" y="598297"/>
                  </a:lnTo>
                  <a:close/>
                </a:path>
              </a:pathLst>
            </a:custGeom>
            <a:solidFill>
              <a:srgbClr val="444752"/>
            </a:solidFill>
          </p:spPr>
        </p:sp>
      </p:grpSp>
      <p:sp>
        <p:nvSpPr>
          <p:cNvPr name="Freeform 117" id="117" descr="preencoded.png"/>
          <p:cNvSpPr/>
          <p:nvPr/>
        </p:nvSpPr>
        <p:spPr>
          <a:xfrm flipH="false" flipV="false" rot="0">
            <a:off x="9031784" y="8269189"/>
            <a:ext cx="224284" cy="224284"/>
          </a:xfrm>
          <a:custGeom>
            <a:avLst/>
            <a:gdLst/>
            <a:ahLst/>
            <a:cxnLst/>
            <a:rect r="r" b="b" t="t" l="l"/>
            <a:pathLst>
              <a:path h="224284" w="224284">
                <a:moveTo>
                  <a:pt x="0" y="0"/>
                </a:moveTo>
                <a:lnTo>
                  <a:pt x="224283" y="0"/>
                </a:lnTo>
                <a:lnTo>
                  <a:pt x="224283" y="224283"/>
                </a:lnTo>
                <a:lnTo>
                  <a:pt x="0" y="224283"/>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118" id="118"/>
          <p:cNvSpPr txBox="true"/>
          <p:nvPr/>
        </p:nvSpPr>
        <p:spPr>
          <a:xfrm rot="0">
            <a:off x="6488906" y="8755410"/>
            <a:ext cx="1760041" cy="270077"/>
          </a:xfrm>
          <a:prstGeom prst="rect">
            <a:avLst/>
          </a:prstGeom>
        </p:spPr>
        <p:txBody>
          <a:bodyPr anchor="t" rtlCol="false" tIns="0" lIns="0" bIns="0" rIns="0">
            <a:spAutoFit/>
          </a:bodyPr>
          <a:lstStyle/>
          <a:p>
            <a:pPr algn="l">
              <a:lnSpc>
                <a:spcPts val="2178"/>
              </a:lnSpc>
            </a:pPr>
            <a:r>
              <a:rPr lang="en-US" sz="1774" b="true">
                <a:solidFill>
                  <a:srgbClr val="D6E5EF"/>
                </a:solidFill>
                <a:latin typeface="Lora Bold"/>
                <a:ea typeface="Lora Bold"/>
                <a:cs typeface="Lora Bold"/>
                <a:sym typeface="Lora Bold"/>
              </a:rPr>
              <a:t>Final Validation</a:t>
            </a:r>
          </a:p>
        </p:txBody>
      </p:sp>
      <p:sp>
        <p:nvSpPr>
          <p:cNvPr name="TextBox 119" id="119"/>
          <p:cNvSpPr txBox="true"/>
          <p:nvPr/>
        </p:nvSpPr>
        <p:spPr>
          <a:xfrm rot="0">
            <a:off x="6488906" y="8988921"/>
            <a:ext cx="5310039" cy="614469"/>
          </a:xfrm>
          <a:prstGeom prst="rect">
            <a:avLst/>
          </a:prstGeom>
        </p:spPr>
        <p:txBody>
          <a:bodyPr anchor="t" rtlCol="false" tIns="0" lIns="0" bIns="0" rIns="0">
            <a:spAutoFit/>
          </a:bodyPr>
          <a:lstStyle/>
          <a:p>
            <a:pPr algn="l">
              <a:lnSpc>
                <a:spcPts val="2541"/>
              </a:lnSpc>
            </a:pPr>
            <a:r>
              <a:rPr lang="en-US" sz="1524">
                <a:solidFill>
                  <a:srgbClr val="D6E5EF"/>
                </a:solidFill>
                <a:latin typeface="Source Han Sans JP"/>
                <a:ea typeface="Source Han Sans JP"/>
                <a:cs typeface="Source Han Sans JP"/>
                <a:sym typeface="Source Han Sans JP"/>
              </a:rPr>
              <a:t>Conducted a thorough check for data integrity and consistency across all 6.9M rows.</a:t>
            </a:r>
          </a:p>
        </p:txBody>
      </p:sp>
      <p:grpSp>
        <p:nvGrpSpPr>
          <p:cNvPr name="Group 120" id="120"/>
          <p:cNvGrpSpPr/>
          <p:nvPr/>
        </p:nvGrpSpPr>
        <p:grpSpPr>
          <a:xfrm rot="0">
            <a:off x="12107615" y="8128546"/>
            <a:ext cx="5666334" cy="1579139"/>
            <a:chOff x="0" y="0"/>
            <a:chExt cx="7555112" cy="2105519"/>
          </a:xfrm>
        </p:grpSpPr>
        <p:sp>
          <p:nvSpPr>
            <p:cNvPr name="Freeform 121" id="121"/>
            <p:cNvSpPr/>
            <p:nvPr/>
          </p:nvSpPr>
          <p:spPr>
            <a:xfrm flipH="false" flipV="false" rot="0">
              <a:off x="12700" y="14811"/>
              <a:ext cx="7529703" cy="2075951"/>
            </a:xfrm>
            <a:custGeom>
              <a:avLst/>
              <a:gdLst/>
              <a:ahLst/>
              <a:cxnLst/>
              <a:rect r="r" b="b" t="t" l="l"/>
              <a:pathLst>
                <a:path h="2075951" w="7529703">
                  <a:moveTo>
                    <a:pt x="0" y="34955"/>
                  </a:moveTo>
                  <a:cubicBezTo>
                    <a:pt x="0" y="15552"/>
                    <a:pt x="13589" y="0"/>
                    <a:pt x="30226" y="0"/>
                  </a:cubicBezTo>
                  <a:lnTo>
                    <a:pt x="7499477" y="0"/>
                  </a:lnTo>
                  <a:cubicBezTo>
                    <a:pt x="7516241" y="0"/>
                    <a:pt x="7529703" y="15552"/>
                    <a:pt x="7529703" y="34955"/>
                  </a:cubicBezTo>
                  <a:lnTo>
                    <a:pt x="7529703" y="2040997"/>
                  </a:lnTo>
                  <a:cubicBezTo>
                    <a:pt x="7529703" y="2060251"/>
                    <a:pt x="7516114" y="2075951"/>
                    <a:pt x="7499477" y="2075951"/>
                  </a:cubicBezTo>
                  <a:lnTo>
                    <a:pt x="30226" y="2075951"/>
                  </a:lnTo>
                  <a:cubicBezTo>
                    <a:pt x="13589" y="2075951"/>
                    <a:pt x="0" y="2060251"/>
                    <a:pt x="0" y="2040997"/>
                  </a:cubicBezTo>
                  <a:close/>
                </a:path>
              </a:pathLst>
            </a:custGeom>
            <a:solidFill>
              <a:srgbClr val="252833"/>
            </a:solidFill>
          </p:spPr>
        </p:sp>
        <p:sp>
          <p:nvSpPr>
            <p:cNvPr name="Freeform 122" id="122"/>
            <p:cNvSpPr/>
            <p:nvPr/>
          </p:nvSpPr>
          <p:spPr>
            <a:xfrm flipH="false" flipV="false" rot="0">
              <a:off x="0" y="0"/>
              <a:ext cx="7555103" cy="2105566"/>
            </a:xfrm>
            <a:custGeom>
              <a:avLst/>
              <a:gdLst/>
              <a:ahLst/>
              <a:cxnLst/>
              <a:rect r="r" b="b" t="t" l="l"/>
              <a:pathLst>
                <a:path h="2105566" w="7555103">
                  <a:moveTo>
                    <a:pt x="0" y="49766"/>
                  </a:moveTo>
                  <a:cubicBezTo>
                    <a:pt x="0" y="22069"/>
                    <a:pt x="19304" y="0"/>
                    <a:pt x="42926" y="0"/>
                  </a:cubicBezTo>
                  <a:lnTo>
                    <a:pt x="7512177" y="0"/>
                  </a:lnTo>
                  <a:lnTo>
                    <a:pt x="7512177" y="14811"/>
                  </a:lnTo>
                  <a:lnTo>
                    <a:pt x="7512177" y="0"/>
                  </a:lnTo>
                  <a:cubicBezTo>
                    <a:pt x="7535799" y="0"/>
                    <a:pt x="7555103" y="22069"/>
                    <a:pt x="7555103" y="49766"/>
                  </a:cubicBezTo>
                  <a:lnTo>
                    <a:pt x="7542403" y="49766"/>
                  </a:lnTo>
                  <a:lnTo>
                    <a:pt x="7555103" y="49766"/>
                  </a:lnTo>
                  <a:lnTo>
                    <a:pt x="7555103" y="2055808"/>
                  </a:lnTo>
                  <a:lnTo>
                    <a:pt x="7542403" y="2055808"/>
                  </a:lnTo>
                  <a:lnTo>
                    <a:pt x="7555103" y="2055808"/>
                  </a:lnTo>
                  <a:cubicBezTo>
                    <a:pt x="7555103" y="2083357"/>
                    <a:pt x="7535799" y="2105566"/>
                    <a:pt x="7512177" y="2105566"/>
                  </a:cubicBezTo>
                  <a:lnTo>
                    <a:pt x="7512177" y="2090762"/>
                  </a:lnTo>
                  <a:lnTo>
                    <a:pt x="7512177" y="2105566"/>
                  </a:lnTo>
                  <a:lnTo>
                    <a:pt x="42926" y="2105566"/>
                  </a:lnTo>
                  <a:lnTo>
                    <a:pt x="42926" y="2090762"/>
                  </a:lnTo>
                  <a:lnTo>
                    <a:pt x="42926" y="2105566"/>
                  </a:lnTo>
                  <a:cubicBezTo>
                    <a:pt x="19304" y="2105566"/>
                    <a:pt x="0" y="2083505"/>
                    <a:pt x="0" y="2055808"/>
                  </a:cubicBezTo>
                  <a:lnTo>
                    <a:pt x="0" y="49766"/>
                  </a:lnTo>
                  <a:lnTo>
                    <a:pt x="12700" y="49766"/>
                  </a:lnTo>
                  <a:lnTo>
                    <a:pt x="0" y="49766"/>
                  </a:lnTo>
                  <a:moveTo>
                    <a:pt x="25400" y="49766"/>
                  </a:moveTo>
                  <a:lnTo>
                    <a:pt x="25400" y="2055808"/>
                  </a:lnTo>
                  <a:lnTo>
                    <a:pt x="12700" y="2055808"/>
                  </a:lnTo>
                  <a:lnTo>
                    <a:pt x="25400" y="2055808"/>
                  </a:lnTo>
                  <a:cubicBezTo>
                    <a:pt x="25400" y="2066768"/>
                    <a:pt x="33147" y="2075951"/>
                    <a:pt x="42926" y="2075951"/>
                  </a:cubicBezTo>
                  <a:lnTo>
                    <a:pt x="7512177" y="2075951"/>
                  </a:lnTo>
                  <a:cubicBezTo>
                    <a:pt x="7521956" y="2075951"/>
                    <a:pt x="7529703" y="2066768"/>
                    <a:pt x="7529703" y="2055808"/>
                  </a:cubicBezTo>
                  <a:lnTo>
                    <a:pt x="7529703" y="49766"/>
                  </a:lnTo>
                  <a:cubicBezTo>
                    <a:pt x="7529703" y="38806"/>
                    <a:pt x="7521956" y="29623"/>
                    <a:pt x="7512177" y="29623"/>
                  </a:cubicBezTo>
                  <a:lnTo>
                    <a:pt x="42926" y="29623"/>
                  </a:lnTo>
                  <a:lnTo>
                    <a:pt x="42926" y="14811"/>
                  </a:lnTo>
                  <a:lnTo>
                    <a:pt x="42926" y="29623"/>
                  </a:lnTo>
                  <a:cubicBezTo>
                    <a:pt x="33147" y="29623"/>
                    <a:pt x="25400" y="38806"/>
                    <a:pt x="25400" y="49766"/>
                  </a:cubicBezTo>
                  <a:close/>
                </a:path>
              </a:pathLst>
            </a:custGeom>
            <a:solidFill>
              <a:srgbClr val="5D606B"/>
            </a:solidFill>
          </p:spPr>
        </p:sp>
      </p:grpSp>
      <p:grpSp>
        <p:nvGrpSpPr>
          <p:cNvPr name="Group 123" id="123"/>
          <p:cNvGrpSpPr/>
          <p:nvPr/>
        </p:nvGrpSpPr>
        <p:grpSpPr>
          <a:xfrm rot="0">
            <a:off x="12136190" y="8157121"/>
            <a:ext cx="5609184" cy="448716"/>
            <a:chOff x="0" y="0"/>
            <a:chExt cx="7478912" cy="598288"/>
          </a:xfrm>
        </p:grpSpPr>
        <p:sp>
          <p:nvSpPr>
            <p:cNvPr name="Freeform 124" id="124"/>
            <p:cNvSpPr/>
            <p:nvPr/>
          </p:nvSpPr>
          <p:spPr>
            <a:xfrm flipH="false" flipV="false" rot="0">
              <a:off x="0" y="0"/>
              <a:ext cx="7478903" cy="598297"/>
            </a:xfrm>
            <a:custGeom>
              <a:avLst/>
              <a:gdLst/>
              <a:ahLst/>
              <a:cxnLst/>
              <a:rect r="r" b="b" t="t" l="l"/>
              <a:pathLst>
                <a:path h="598297" w="7478903">
                  <a:moveTo>
                    <a:pt x="0" y="0"/>
                  </a:moveTo>
                  <a:lnTo>
                    <a:pt x="7478903" y="0"/>
                  </a:lnTo>
                  <a:lnTo>
                    <a:pt x="7478903" y="598297"/>
                  </a:lnTo>
                  <a:lnTo>
                    <a:pt x="0" y="598297"/>
                  </a:lnTo>
                  <a:close/>
                </a:path>
              </a:pathLst>
            </a:custGeom>
            <a:solidFill>
              <a:srgbClr val="444752"/>
            </a:solidFill>
          </p:spPr>
        </p:sp>
      </p:grpSp>
      <p:sp>
        <p:nvSpPr>
          <p:cNvPr name="Freeform 125" id="125" descr="preencoded.png"/>
          <p:cNvSpPr/>
          <p:nvPr/>
        </p:nvSpPr>
        <p:spPr>
          <a:xfrm flipH="false" flipV="false" rot="0">
            <a:off x="14828639" y="8269189"/>
            <a:ext cx="224284" cy="224284"/>
          </a:xfrm>
          <a:custGeom>
            <a:avLst/>
            <a:gdLst/>
            <a:ahLst/>
            <a:cxnLst/>
            <a:rect r="r" b="b" t="t" l="l"/>
            <a:pathLst>
              <a:path h="224284" w="224284">
                <a:moveTo>
                  <a:pt x="0" y="0"/>
                </a:moveTo>
                <a:lnTo>
                  <a:pt x="224283" y="0"/>
                </a:lnTo>
                <a:lnTo>
                  <a:pt x="224283" y="224283"/>
                </a:lnTo>
                <a:lnTo>
                  <a:pt x="0" y="224283"/>
                </a:lnTo>
                <a:lnTo>
                  <a:pt x="0" y="0"/>
                </a:lnTo>
                <a:close/>
              </a:path>
            </a:pathLst>
          </a:custGeom>
          <a:blipFill>
            <a:blip r:embed="rId30">
              <a:extLst>
                <a:ext uri="{96DAC541-7B7A-43D3-8B79-37D633B846F1}">
                  <asvg:svgBlip xmlns:asvg="http://schemas.microsoft.com/office/drawing/2016/SVG/main" r:embed="rId31"/>
                </a:ext>
              </a:extLst>
            </a:blip>
            <a:stretch>
              <a:fillRect l="0" t="-4166" r="0" b="-4166"/>
            </a:stretch>
          </a:blipFill>
        </p:spPr>
      </p:sp>
      <p:sp>
        <p:nvSpPr>
          <p:cNvPr name="TextBox 126" id="126"/>
          <p:cNvSpPr txBox="true"/>
          <p:nvPr/>
        </p:nvSpPr>
        <p:spPr>
          <a:xfrm rot="0">
            <a:off x="12285761" y="8755410"/>
            <a:ext cx="1760041" cy="279256"/>
          </a:xfrm>
          <a:prstGeom prst="rect">
            <a:avLst/>
          </a:prstGeom>
        </p:spPr>
        <p:txBody>
          <a:bodyPr anchor="t" rtlCol="false" tIns="0" lIns="0" bIns="0" rIns="0">
            <a:spAutoFit/>
          </a:bodyPr>
          <a:lstStyle/>
          <a:p>
            <a:pPr algn="l">
              <a:lnSpc>
                <a:spcPts val="2301"/>
              </a:lnSpc>
            </a:pPr>
            <a:r>
              <a:rPr lang="en-US" sz="1874" b="true">
                <a:solidFill>
                  <a:srgbClr val="D6E5EF"/>
                </a:solidFill>
                <a:latin typeface="Lora Bold"/>
                <a:ea typeface="Lora Bold"/>
                <a:cs typeface="Lora Bold"/>
                <a:sym typeface="Lora Bold"/>
              </a:rPr>
              <a:t>Dataset Export</a:t>
            </a:r>
          </a:p>
        </p:txBody>
      </p:sp>
      <p:sp>
        <p:nvSpPr>
          <p:cNvPr name="TextBox 127" id="127"/>
          <p:cNvSpPr txBox="true"/>
          <p:nvPr/>
        </p:nvSpPr>
        <p:spPr>
          <a:xfrm rot="0">
            <a:off x="12285761" y="8988921"/>
            <a:ext cx="5310039" cy="614469"/>
          </a:xfrm>
          <a:prstGeom prst="rect">
            <a:avLst/>
          </a:prstGeom>
        </p:spPr>
        <p:txBody>
          <a:bodyPr anchor="t" rtlCol="false" tIns="0" lIns="0" bIns="0" rIns="0">
            <a:spAutoFit/>
          </a:bodyPr>
          <a:lstStyle/>
          <a:p>
            <a:pPr algn="l">
              <a:lnSpc>
                <a:spcPts val="2541"/>
              </a:lnSpc>
            </a:pPr>
            <a:r>
              <a:rPr lang="en-US" sz="1524">
                <a:solidFill>
                  <a:srgbClr val="D6E5EF"/>
                </a:solidFill>
                <a:latin typeface="Source Han Sans JP"/>
                <a:ea typeface="Source Han Sans JP"/>
                <a:cs typeface="Source Han Sans JP"/>
                <a:sym typeface="Source Han Sans JP"/>
              </a:rPr>
              <a:t>Exported the clean, validated dataset for downstream analysis and modeling.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TextBox 6" id="6"/>
          <p:cNvSpPr txBox="true"/>
          <p:nvPr/>
        </p:nvSpPr>
        <p:spPr>
          <a:xfrm rot="0">
            <a:off x="706636" y="867370"/>
            <a:ext cx="12550080" cy="537953"/>
          </a:xfrm>
          <a:prstGeom prst="rect">
            <a:avLst/>
          </a:prstGeom>
        </p:spPr>
        <p:txBody>
          <a:bodyPr anchor="t" rtlCol="false" tIns="0" lIns="0" bIns="0" rIns="0">
            <a:spAutoFit/>
          </a:bodyPr>
          <a:lstStyle/>
          <a:p>
            <a:pPr algn="l">
              <a:lnSpc>
                <a:spcPts val="4374"/>
              </a:lnSpc>
            </a:pPr>
            <a:r>
              <a:rPr lang="en-US" b="true" sz="3487">
                <a:solidFill>
                  <a:srgbClr val="D597A0"/>
                </a:solidFill>
                <a:latin typeface="Lora Bold"/>
                <a:ea typeface="Lora Bold"/>
                <a:cs typeface="Lora Bold"/>
                <a:sym typeface="Lora Bold"/>
              </a:rPr>
              <a:t>Univariate Analysis: Understanding Feature Distributions</a:t>
            </a:r>
          </a:p>
        </p:txBody>
      </p:sp>
      <p:sp>
        <p:nvSpPr>
          <p:cNvPr name="TextBox 7" id="7"/>
          <p:cNvSpPr txBox="true"/>
          <p:nvPr/>
        </p:nvSpPr>
        <p:spPr>
          <a:xfrm rot="0">
            <a:off x="706636" y="1798290"/>
            <a:ext cx="16874729" cy="1148080"/>
          </a:xfrm>
          <a:prstGeom prst="rect">
            <a:avLst/>
          </a:prstGeom>
        </p:spPr>
        <p:txBody>
          <a:bodyPr anchor="t" rtlCol="false" tIns="0" lIns="0" bIns="0" rIns="0">
            <a:spAutoFit/>
          </a:bodyPr>
          <a:lstStyle/>
          <a:p>
            <a:pPr algn="l">
              <a:lnSpc>
                <a:spcPts val="3139"/>
              </a:lnSpc>
            </a:pPr>
            <a:r>
              <a:rPr lang="en-US" sz="1962">
                <a:solidFill>
                  <a:srgbClr val="D597A0"/>
                </a:solidFill>
                <a:latin typeface="Source Han Sans JP"/>
                <a:ea typeface="Source Han Sans JP"/>
                <a:cs typeface="Source Han Sans JP"/>
                <a:sym typeface="Source Han Sans JP"/>
              </a:rPr>
              <a:t>The Univariate Analysis module allows users to explore the distribution of any selected column, automatically adapting the visualization based on data type. This initial exploration was crucial for understanding the inherent characteristics of each feature, identifying potential data quality issues, and informing subsequent preprocessing and modeling decisions.</a:t>
            </a:r>
          </a:p>
        </p:txBody>
      </p:sp>
      <p:sp>
        <p:nvSpPr>
          <p:cNvPr name="TextBox 8" id="8"/>
          <p:cNvSpPr txBox="true"/>
          <p:nvPr/>
        </p:nvSpPr>
        <p:spPr>
          <a:xfrm rot="0">
            <a:off x="706636" y="2940100"/>
            <a:ext cx="2850356" cy="354874"/>
          </a:xfrm>
          <a:prstGeom prst="rect">
            <a:avLst/>
          </a:prstGeom>
        </p:spPr>
        <p:txBody>
          <a:bodyPr anchor="t" rtlCol="false" tIns="0" lIns="0" bIns="0" rIns="0">
            <a:spAutoFit/>
          </a:bodyPr>
          <a:lstStyle/>
          <a:p>
            <a:pPr algn="l">
              <a:lnSpc>
                <a:spcPts val="2875"/>
              </a:lnSpc>
            </a:pPr>
            <a:r>
              <a:rPr lang="en-US" b="true" sz="2287">
                <a:solidFill>
                  <a:srgbClr val="D597A0"/>
                </a:solidFill>
                <a:latin typeface="Lora Bold"/>
                <a:ea typeface="Lora Bold"/>
                <a:cs typeface="Lora Bold"/>
                <a:sym typeface="Lora Bold"/>
              </a:rPr>
              <a:t>Numerical Features</a:t>
            </a:r>
          </a:p>
        </p:txBody>
      </p:sp>
      <p:sp>
        <p:nvSpPr>
          <p:cNvPr name="TextBox 9" id="9"/>
          <p:cNvSpPr txBox="true"/>
          <p:nvPr/>
        </p:nvSpPr>
        <p:spPr>
          <a:xfrm rot="0">
            <a:off x="706636" y="3450431"/>
            <a:ext cx="8191054" cy="1306195"/>
          </a:xfrm>
          <a:prstGeom prst="rect">
            <a:avLst/>
          </a:prstGeom>
        </p:spPr>
        <p:txBody>
          <a:bodyPr anchor="t" rtlCol="false" tIns="0" lIns="0" bIns="0" rIns="0">
            <a:spAutoFit/>
          </a:bodyPr>
          <a:lstStyle/>
          <a:p>
            <a:pPr algn="l" marL="250726" indent="-125363" lvl="1">
              <a:lnSpc>
                <a:spcPts val="2660"/>
              </a:lnSpc>
              <a:buFont typeface="Arial"/>
              <a:buChar char="•"/>
            </a:pPr>
            <a:r>
              <a:rPr lang="en-US" sz="1662">
                <a:solidFill>
                  <a:srgbClr val="FBE629"/>
                </a:solidFill>
                <a:latin typeface="Source Han Sans JP"/>
                <a:ea typeface="Source Han Sans JP"/>
                <a:cs typeface="Source Han Sans JP"/>
                <a:sym typeface="Source Han Sans JP"/>
              </a:rPr>
              <a:t>Visualized using </a:t>
            </a:r>
            <a:r>
              <a:rPr lang="en-US" b="true" sz="1662">
                <a:solidFill>
                  <a:srgbClr val="FBE629"/>
                </a:solidFill>
                <a:latin typeface="Source Han Sans JP Bold"/>
                <a:ea typeface="Source Han Sans JP Bold"/>
                <a:cs typeface="Source Han Sans JP Bold"/>
                <a:sym typeface="Source Han Sans JP Bold"/>
              </a:rPr>
              <a:t>Histograms</a:t>
            </a:r>
            <a:r>
              <a:rPr lang="en-US" sz="1662">
                <a:solidFill>
                  <a:srgbClr val="FBE629"/>
                </a:solidFill>
                <a:latin typeface="Source Han Sans JP"/>
                <a:ea typeface="Source Han Sans JP"/>
                <a:cs typeface="Source Han Sans JP"/>
                <a:sym typeface="Source Han Sans JP"/>
              </a:rPr>
              <a:t> with an optional Kernel Density Estimate (KDE) overlay to show frequency and probability density. Key statistics like </a:t>
            </a:r>
            <a:r>
              <a:rPr lang="en-US" b="true" sz="1662">
                <a:solidFill>
                  <a:srgbClr val="FBE629"/>
                </a:solidFill>
                <a:latin typeface="Source Han Sans JP Bold"/>
                <a:ea typeface="Source Han Sans JP Bold"/>
                <a:cs typeface="Source Han Sans JP Bold"/>
                <a:sym typeface="Source Han Sans JP Bold"/>
              </a:rPr>
              <a:t>mean, median, standard deviation, skewness, and kurtosis</a:t>
            </a:r>
            <a:r>
              <a:rPr lang="en-US" sz="1662">
                <a:solidFill>
                  <a:srgbClr val="FBE629"/>
                </a:solidFill>
                <a:latin typeface="Source Han Sans JP"/>
                <a:ea typeface="Source Han Sans JP"/>
                <a:cs typeface="Source Han Sans JP"/>
                <a:sym typeface="Source Han Sans JP"/>
              </a:rPr>
              <a:t> were calculated to describe the central tendency, dispersion, and shape of each distribution.</a:t>
            </a:r>
          </a:p>
        </p:txBody>
      </p:sp>
      <p:sp>
        <p:nvSpPr>
          <p:cNvPr name="TextBox 10" id="10"/>
          <p:cNvSpPr txBox="true"/>
          <p:nvPr/>
        </p:nvSpPr>
        <p:spPr>
          <a:xfrm rot="0">
            <a:off x="706636" y="4813399"/>
            <a:ext cx="8191054" cy="1306195"/>
          </a:xfrm>
          <a:prstGeom prst="rect">
            <a:avLst/>
          </a:prstGeom>
        </p:spPr>
        <p:txBody>
          <a:bodyPr anchor="t" rtlCol="false" tIns="0" lIns="0" bIns="0" rIns="0">
            <a:spAutoFit/>
          </a:bodyPr>
          <a:lstStyle/>
          <a:p>
            <a:pPr algn="l" marL="250726" indent="-125363" lvl="1">
              <a:lnSpc>
                <a:spcPts val="2660"/>
              </a:lnSpc>
              <a:buFont typeface="Arial"/>
              <a:buChar char="•"/>
            </a:pPr>
            <a:r>
              <a:rPr lang="en-US" b="true" sz="1662">
                <a:solidFill>
                  <a:srgbClr val="D6E5EF"/>
                </a:solidFill>
                <a:latin typeface="Source Han Sans JP Bold"/>
                <a:ea typeface="Source Han Sans JP Bold"/>
                <a:cs typeface="Source Han Sans JP Bold"/>
                <a:sym typeface="Source Han Sans JP Bold"/>
              </a:rPr>
              <a:t>Data Quality Insights &amp; Patterns:</a:t>
            </a:r>
            <a:r>
              <a:rPr lang="en-US" sz="1662">
                <a:solidFill>
                  <a:srgbClr val="D6E5EF"/>
                </a:solidFill>
                <a:latin typeface="Source Han Sans JP"/>
                <a:ea typeface="Source Han Sans JP"/>
                <a:cs typeface="Source Han Sans JP"/>
                <a:sym typeface="Source Han Sans JP"/>
              </a:rPr>
              <a:t> For numerical features such as Distance(mi) and Temperature(F), histograms revealed heavily right-skewed distributions, indicating a large number of short-distance accidents and temperatures clustering around common ranges.</a:t>
            </a:r>
          </a:p>
        </p:txBody>
      </p:sp>
      <p:grpSp>
        <p:nvGrpSpPr>
          <p:cNvPr name="Group 11" id="11"/>
          <p:cNvGrpSpPr/>
          <p:nvPr/>
        </p:nvGrpSpPr>
        <p:grpSpPr>
          <a:xfrm rot="0">
            <a:off x="706636" y="6233894"/>
            <a:ext cx="8191054" cy="3697877"/>
            <a:chOff x="0" y="0"/>
            <a:chExt cx="8784392" cy="3965741"/>
          </a:xfrm>
        </p:grpSpPr>
        <p:sp>
          <p:nvSpPr>
            <p:cNvPr name="Freeform 12" id="12" descr="preencoded.png"/>
            <p:cNvSpPr/>
            <p:nvPr/>
          </p:nvSpPr>
          <p:spPr>
            <a:xfrm flipH="false" flipV="false" rot="0">
              <a:off x="0" y="0"/>
              <a:ext cx="8784431" cy="3965733"/>
            </a:xfrm>
            <a:custGeom>
              <a:avLst/>
              <a:gdLst/>
              <a:ahLst/>
              <a:cxnLst/>
              <a:rect r="r" b="b" t="t" l="l"/>
              <a:pathLst>
                <a:path h="3965733" w="8784431">
                  <a:moveTo>
                    <a:pt x="0" y="0"/>
                  </a:moveTo>
                  <a:lnTo>
                    <a:pt x="8784431" y="0"/>
                  </a:lnTo>
                  <a:lnTo>
                    <a:pt x="8784431" y="3965733"/>
                  </a:lnTo>
                  <a:lnTo>
                    <a:pt x="0" y="3965733"/>
                  </a:lnTo>
                  <a:lnTo>
                    <a:pt x="0" y="0"/>
                  </a:lnTo>
                  <a:close/>
                </a:path>
              </a:pathLst>
            </a:custGeom>
            <a:blipFill>
              <a:blip r:embed="rId2"/>
              <a:stretch>
                <a:fillRect l="0" t="-1741" r="-389" b="-2053"/>
              </a:stretch>
            </a:blipFill>
          </p:spPr>
        </p:sp>
      </p:grpSp>
      <p:sp>
        <p:nvSpPr>
          <p:cNvPr name="TextBox 13" id="13"/>
          <p:cNvSpPr txBox="true"/>
          <p:nvPr/>
        </p:nvSpPr>
        <p:spPr>
          <a:xfrm rot="0">
            <a:off x="9399835" y="2930575"/>
            <a:ext cx="2850356" cy="346075"/>
          </a:xfrm>
          <a:prstGeom prst="rect">
            <a:avLst/>
          </a:prstGeom>
        </p:spPr>
        <p:txBody>
          <a:bodyPr anchor="t" rtlCol="false" tIns="0" lIns="0" bIns="0" rIns="0">
            <a:spAutoFit/>
          </a:bodyPr>
          <a:lstStyle/>
          <a:p>
            <a:pPr algn="l">
              <a:lnSpc>
                <a:spcPts val="2750"/>
              </a:lnSpc>
            </a:pPr>
            <a:r>
              <a:rPr lang="en-US" b="true" sz="2187">
                <a:solidFill>
                  <a:srgbClr val="D597A0"/>
                </a:solidFill>
                <a:latin typeface="Lora Bold"/>
                <a:ea typeface="Lora Bold"/>
                <a:cs typeface="Lora Bold"/>
                <a:sym typeface="Lora Bold"/>
              </a:rPr>
              <a:t>Categorical Features</a:t>
            </a:r>
          </a:p>
        </p:txBody>
      </p:sp>
      <p:sp>
        <p:nvSpPr>
          <p:cNvPr name="TextBox 14" id="14"/>
          <p:cNvSpPr txBox="true"/>
          <p:nvPr/>
        </p:nvSpPr>
        <p:spPr>
          <a:xfrm rot="0">
            <a:off x="9399835" y="3450431"/>
            <a:ext cx="8191054" cy="972820"/>
          </a:xfrm>
          <a:prstGeom prst="rect">
            <a:avLst/>
          </a:prstGeom>
        </p:spPr>
        <p:txBody>
          <a:bodyPr anchor="t" rtlCol="false" tIns="0" lIns="0" bIns="0" rIns="0">
            <a:spAutoFit/>
          </a:bodyPr>
          <a:lstStyle/>
          <a:p>
            <a:pPr algn="l" marL="250726" indent="-125363" lvl="1">
              <a:lnSpc>
                <a:spcPts val="2660"/>
              </a:lnSpc>
              <a:buFont typeface="Arial"/>
              <a:buChar char="•"/>
            </a:pPr>
            <a:r>
              <a:rPr lang="en-US" sz="1662">
                <a:solidFill>
                  <a:srgbClr val="FBE629"/>
                </a:solidFill>
                <a:latin typeface="Source Han Sans JP"/>
                <a:ea typeface="Source Han Sans JP"/>
                <a:cs typeface="Source Han Sans JP"/>
                <a:sym typeface="Source Han Sans JP"/>
              </a:rPr>
              <a:t>Visualized using </a:t>
            </a:r>
            <a:r>
              <a:rPr lang="en-US" b="true" sz="1662">
                <a:solidFill>
                  <a:srgbClr val="FBE629"/>
                </a:solidFill>
                <a:latin typeface="Source Han Sans JP Bold"/>
                <a:ea typeface="Source Han Sans JP Bold"/>
                <a:cs typeface="Source Han Sans JP Bold"/>
                <a:sym typeface="Source Han Sans JP Bold"/>
              </a:rPr>
              <a:t>Bar Charts</a:t>
            </a:r>
            <a:r>
              <a:rPr lang="en-US" sz="1662">
                <a:solidFill>
                  <a:srgbClr val="FBE629"/>
                </a:solidFill>
                <a:latin typeface="Source Han Sans JP"/>
                <a:ea typeface="Source Han Sans JP"/>
                <a:cs typeface="Source Han Sans JP"/>
                <a:sym typeface="Source Han Sans JP"/>
              </a:rPr>
              <a:t> displaying the top 10 most frequent categories, sorted by count for quick identification of dominant values.F</a:t>
            </a:r>
            <a:r>
              <a:rPr lang="en-US" b="true" sz="1662">
                <a:solidFill>
                  <a:srgbClr val="FBE629"/>
                </a:solidFill>
                <a:latin typeface="Source Han Sans JP Bold"/>
                <a:ea typeface="Source Han Sans JP Bold"/>
                <a:cs typeface="Source Han Sans JP Bold"/>
                <a:sym typeface="Source Han Sans JP Bold"/>
              </a:rPr>
              <a:t>requency counts and percentages</a:t>
            </a:r>
            <a:r>
              <a:rPr lang="en-US" sz="1662">
                <a:solidFill>
                  <a:srgbClr val="FBE629"/>
                </a:solidFill>
                <a:latin typeface="Source Han Sans JP"/>
                <a:ea typeface="Source Han Sans JP"/>
                <a:cs typeface="Source Han Sans JP"/>
                <a:sym typeface="Source Han Sans JP"/>
              </a:rPr>
              <a:t> were calculated, providing a clear overview of their prevalence.</a:t>
            </a:r>
          </a:p>
        </p:txBody>
      </p:sp>
      <p:sp>
        <p:nvSpPr>
          <p:cNvPr name="TextBox 15" id="15"/>
          <p:cNvSpPr txBox="true"/>
          <p:nvPr/>
        </p:nvSpPr>
        <p:spPr>
          <a:xfrm rot="0">
            <a:off x="9399835" y="4490294"/>
            <a:ext cx="8191054" cy="1306195"/>
          </a:xfrm>
          <a:prstGeom prst="rect">
            <a:avLst/>
          </a:prstGeom>
        </p:spPr>
        <p:txBody>
          <a:bodyPr anchor="t" rtlCol="false" tIns="0" lIns="0" bIns="0" rIns="0">
            <a:spAutoFit/>
          </a:bodyPr>
          <a:lstStyle/>
          <a:p>
            <a:pPr algn="l" marL="250726" indent="-125363" lvl="1">
              <a:lnSpc>
                <a:spcPts val="2660"/>
              </a:lnSpc>
              <a:buFont typeface="Arial"/>
              <a:buChar char="•"/>
            </a:pPr>
            <a:r>
              <a:rPr lang="en-US" b="true" sz="1662">
                <a:solidFill>
                  <a:srgbClr val="D6E5EF"/>
                </a:solidFill>
                <a:latin typeface="Source Han Sans JP Bold"/>
                <a:ea typeface="Source Han Sans JP Bold"/>
                <a:cs typeface="Source Han Sans JP Bold"/>
                <a:sym typeface="Source Han Sans JP Bold"/>
              </a:rPr>
              <a:t>Data Quality Insights &amp; Patterns:</a:t>
            </a:r>
            <a:r>
              <a:rPr lang="en-US" sz="1662">
                <a:solidFill>
                  <a:srgbClr val="D6E5EF"/>
                </a:solidFill>
                <a:latin typeface="Source Han Sans JP"/>
                <a:ea typeface="Source Han Sans JP"/>
                <a:cs typeface="Source Han Sans JP"/>
                <a:sym typeface="Source Han Sans JP"/>
              </a:rPr>
              <a:t> Analysis of State revealed that California (CA) consistently had the highest number of reported accidents, significantly outpacing other states. The presence of numerous rare categories in features like City indicated a need for potential aggregation or targeted encoding strategies.</a:t>
            </a:r>
          </a:p>
        </p:txBody>
      </p:sp>
      <p:grpSp>
        <p:nvGrpSpPr>
          <p:cNvPr name="Group 16" id="16"/>
          <p:cNvGrpSpPr/>
          <p:nvPr/>
        </p:nvGrpSpPr>
        <p:grpSpPr>
          <a:xfrm rot="0">
            <a:off x="9144001" y="5991739"/>
            <a:ext cx="8893609" cy="3940031"/>
            <a:chOff x="0" y="0"/>
            <a:chExt cx="6956227" cy="3081735"/>
          </a:xfrm>
        </p:grpSpPr>
        <p:sp>
          <p:nvSpPr>
            <p:cNvPr name="Freeform 17" id="17" descr="preencoded.png"/>
            <p:cNvSpPr/>
            <p:nvPr/>
          </p:nvSpPr>
          <p:spPr>
            <a:xfrm flipH="false" flipV="false" rot="0">
              <a:off x="0" y="0"/>
              <a:ext cx="6956171" cy="3081782"/>
            </a:xfrm>
            <a:custGeom>
              <a:avLst/>
              <a:gdLst/>
              <a:ahLst/>
              <a:cxnLst/>
              <a:rect r="r" b="b" t="t" l="l"/>
              <a:pathLst>
                <a:path h="3081782" w="6956171">
                  <a:moveTo>
                    <a:pt x="0" y="0"/>
                  </a:moveTo>
                  <a:lnTo>
                    <a:pt x="6956171" y="0"/>
                  </a:lnTo>
                  <a:lnTo>
                    <a:pt x="6956171" y="3081782"/>
                  </a:lnTo>
                  <a:lnTo>
                    <a:pt x="0" y="3081782"/>
                  </a:lnTo>
                  <a:lnTo>
                    <a:pt x="0" y="0"/>
                  </a:lnTo>
                  <a:close/>
                </a:path>
              </a:pathLst>
            </a:custGeom>
            <a:blipFill>
              <a:blip r:embed="rId3"/>
              <a:stretch>
                <a:fillRect l="0" t="-90" r="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TextBox 6" id="6"/>
          <p:cNvSpPr txBox="true"/>
          <p:nvPr/>
        </p:nvSpPr>
        <p:spPr>
          <a:xfrm rot="0">
            <a:off x="684460" y="518666"/>
            <a:ext cx="12677924" cy="594271"/>
          </a:xfrm>
          <a:prstGeom prst="rect">
            <a:avLst/>
          </a:prstGeom>
        </p:spPr>
        <p:txBody>
          <a:bodyPr anchor="t" rtlCol="false" tIns="0" lIns="0" bIns="0" rIns="0">
            <a:spAutoFit/>
          </a:bodyPr>
          <a:lstStyle/>
          <a:p>
            <a:pPr algn="l">
              <a:lnSpc>
                <a:spcPts val="4499"/>
              </a:lnSpc>
            </a:pPr>
            <a:r>
              <a:rPr lang="en-US" sz="3562">
                <a:solidFill>
                  <a:srgbClr val="72E534"/>
                </a:solidFill>
                <a:latin typeface="Lora"/>
                <a:ea typeface="Lora"/>
                <a:cs typeface="Lora"/>
                <a:sym typeface="Lora"/>
              </a:rPr>
              <a:t>Comparative Analysis: Understanding Feature Distributions</a:t>
            </a:r>
          </a:p>
        </p:txBody>
      </p:sp>
      <p:sp>
        <p:nvSpPr>
          <p:cNvPr name="TextBox 7" id="7"/>
          <p:cNvSpPr txBox="true"/>
          <p:nvPr/>
        </p:nvSpPr>
        <p:spPr>
          <a:xfrm rot="0">
            <a:off x="684460" y="1437382"/>
            <a:ext cx="16919079" cy="1346518"/>
          </a:xfrm>
          <a:prstGeom prst="rect">
            <a:avLst/>
          </a:prstGeom>
        </p:spPr>
        <p:txBody>
          <a:bodyPr anchor="t" rtlCol="false" tIns="0" lIns="0" bIns="0" rIns="0">
            <a:spAutoFit/>
          </a:bodyPr>
          <a:lstStyle/>
          <a:p>
            <a:pPr algn="l" marL="367029" indent="-183514" lvl="1">
              <a:lnSpc>
                <a:spcPts val="2762"/>
              </a:lnSpc>
              <a:buFont typeface="Arial"/>
              <a:buChar char="•"/>
            </a:pPr>
            <a:r>
              <a:rPr lang="en-US" sz="1699">
                <a:solidFill>
                  <a:srgbClr val="72E534"/>
                </a:solidFill>
                <a:latin typeface="Source Han Sans JP"/>
                <a:ea typeface="Source Han Sans JP"/>
                <a:cs typeface="Source Han Sans JP"/>
                <a:sym typeface="Source Han Sans JP"/>
              </a:rPr>
              <a:t>The Comparative Analysis module enables users to examine multiple features concurrently, facilitating side-by-side comparisons and cross-tabulation analysis. This functionality is crucial for identifying intricate relationships and dependencies between various variables, such as accident severity across different weather conditions or states. By uncovering these correlations, we gain deeper insights into complex accident patterns, which is vital for developing targeted prevention strategies and improving predictive models.</a:t>
            </a:r>
          </a:p>
        </p:txBody>
      </p:sp>
      <p:grpSp>
        <p:nvGrpSpPr>
          <p:cNvPr name="Group 8" id="8"/>
          <p:cNvGrpSpPr/>
          <p:nvPr/>
        </p:nvGrpSpPr>
        <p:grpSpPr>
          <a:xfrm rot="0">
            <a:off x="2708188" y="2779773"/>
            <a:ext cx="12871623" cy="7372167"/>
            <a:chOff x="0" y="0"/>
            <a:chExt cx="17410771" cy="9971945"/>
          </a:xfrm>
        </p:grpSpPr>
        <p:sp>
          <p:nvSpPr>
            <p:cNvPr name="Freeform 9" id="9" descr="preencoded.png"/>
            <p:cNvSpPr/>
            <p:nvPr/>
          </p:nvSpPr>
          <p:spPr>
            <a:xfrm flipH="false" flipV="false" rot="0">
              <a:off x="0" y="0"/>
              <a:ext cx="17410771" cy="9971945"/>
            </a:xfrm>
            <a:custGeom>
              <a:avLst/>
              <a:gdLst/>
              <a:ahLst/>
              <a:cxnLst/>
              <a:rect r="r" b="b" t="t" l="l"/>
              <a:pathLst>
                <a:path h="9971945" w="17410771">
                  <a:moveTo>
                    <a:pt x="0" y="0"/>
                  </a:moveTo>
                  <a:lnTo>
                    <a:pt x="17410771" y="0"/>
                  </a:lnTo>
                  <a:lnTo>
                    <a:pt x="17410771" y="9971945"/>
                  </a:lnTo>
                  <a:lnTo>
                    <a:pt x="0" y="9971945"/>
                  </a:lnTo>
                  <a:lnTo>
                    <a:pt x="0" y="0"/>
                  </a:lnTo>
                  <a:close/>
                </a:path>
              </a:pathLst>
            </a:custGeom>
            <a:blipFill>
              <a:blip r:embed="rId2"/>
              <a:stretch>
                <a:fillRect l="-3487" t="0" r="-3487"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532738" cy="10424665"/>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TextBox 6" id="6"/>
          <p:cNvSpPr txBox="true"/>
          <p:nvPr/>
        </p:nvSpPr>
        <p:spPr>
          <a:xfrm rot="0">
            <a:off x="624929" y="471934"/>
            <a:ext cx="9795719" cy="496179"/>
          </a:xfrm>
          <a:prstGeom prst="rect">
            <a:avLst/>
          </a:prstGeom>
        </p:spPr>
        <p:txBody>
          <a:bodyPr anchor="t" rtlCol="false" tIns="0" lIns="0" bIns="0" rIns="0">
            <a:spAutoFit/>
          </a:bodyPr>
          <a:lstStyle/>
          <a:p>
            <a:pPr algn="l">
              <a:lnSpc>
                <a:spcPts val="3998"/>
              </a:lnSpc>
            </a:pPr>
            <a:r>
              <a:rPr lang="en-US" b="true" sz="3150">
                <a:solidFill>
                  <a:srgbClr val="F98D8A"/>
                </a:solidFill>
                <a:latin typeface="Lora Bold"/>
                <a:ea typeface="Lora Bold"/>
                <a:cs typeface="Lora Bold"/>
                <a:sym typeface="Lora Bold"/>
              </a:rPr>
              <a:t>Geospatial Analysis: Identifying Accident Hotspots</a:t>
            </a:r>
          </a:p>
        </p:txBody>
      </p:sp>
      <p:sp>
        <p:nvSpPr>
          <p:cNvPr name="TextBox 7" id="7"/>
          <p:cNvSpPr txBox="true"/>
          <p:nvPr/>
        </p:nvSpPr>
        <p:spPr>
          <a:xfrm rot="0">
            <a:off x="624929" y="1315939"/>
            <a:ext cx="17038141" cy="607608"/>
          </a:xfrm>
          <a:prstGeom prst="rect">
            <a:avLst/>
          </a:prstGeom>
        </p:spPr>
        <p:txBody>
          <a:bodyPr anchor="t" rtlCol="false" tIns="0" lIns="0" bIns="0" rIns="0">
            <a:spAutoFit/>
          </a:bodyPr>
          <a:lstStyle/>
          <a:p>
            <a:pPr algn="l" marL="237530" indent="-118765" lvl="1">
              <a:lnSpc>
                <a:spcPts val="2505"/>
              </a:lnSpc>
              <a:buFont typeface="Arial"/>
              <a:buChar char="•"/>
            </a:pPr>
            <a:r>
              <a:rPr lang="en-US" sz="1575">
                <a:solidFill>
                  <a:srgbClr val="72E534"/>
                </a:solidFill>
                <a:latin typeface="Source Han Sans JP"/>
                <a:ea typeface="Source Han Sans JP"/>
                <a:cs typeface="Source Han Sans JP"/>
                <a:sym typeface="Source Han Sans JP"/>
              </a:rPr>
              <a:t>The Geospatial module enables filtering accident data by Country, State, or City, utilizing both Point Maps and Hotspot Density Maps to visualize accident locations and patterns effectively. This approach allows for a deep dive into geographical accident trends, crucial for targeted safety interventions.</a:t>
            </a:r>
          </a:p>
        </p:txBody>
      </p:sp>
      <p:sp>
        <p:nvSpPr>
          <p:cNvPr name="TextBox 8" id="8"/>
          <p:cNvSpPr txBox="true"/>
          <p:nvPr/>
        </p:nvSpPr>
        <p:spPr>
          <a:xfrm rot="0">
            <a:off x="624929" y="1949797"/>
            <a:ext cx="17038141" cy="607608"/>
          </a:xfrm>
          <a:prstGeom prst="rect">
            <a:avLst/>
          </a:prstGeom>
        </p:spPr>
        <p:txBody>
          <a:bodyPr anchor="t" rtlCol="false" tIns="0" lIns="0" bIns="0" rIns="0">
            <a:spAutoFit/>
          </a:bodyPr>
          <a:lstStyle/>
          <a:p>
            <a:pPr algn="l" marL="237530" indent="-118765" lvl="1">
              <a:lnSpc>
                <a:spcPts val="2505"/>
              </a:lnSpc>
              <a:buFont typeface="Arial"/>
              <a:buChar char="•"/>
            </a:pPr>
            <a:r>
              <a:rPr lang="en-US" sz="1575">
                <a:solidFill>
                  <a:srgbClr val="9DF98A"/>
                </a:solidFill>
                <a:latin typeface="Source Han Sans JP"/>
                <a:ea typeface="Source Han Sans JP"/>
                <a:cs typeface="Source Han Sans JP"/>
                <a:sym typeface="Source Han Sans JP"/>
              </a:rPr>
              <a:t>The methodology involves processing millions of geocoded accident records. Each record includes precise latitude and longitude coordinates, allowing for accurate placement on a map. This granular location data is essential for identifying specific areas with higher accident frequencies, moving beyond simple aggregated statistics to spatial insights.</a:t>
            </a:r>
          </a:p>
        </p:txBody>
      </p:sp>
      <p:grpSp>
        <p:nvGrpSpPr>
          <p:cNvPr name="Group 9" id="9"/>
          <p:cNvGrpSpPr/>
          <p:nvPr/>
        </p:nvGrpSpPr>
        <p:grpSpPr>
          <a:xfrm rot="0">
            <a:off x="624929" y="2576456"/>
            <a:ext cx="7774606" cy="4395367"/>
            <a:chOff x="0" y="0"/>
            <a:chExt cx="9102130" cy="5145882"/>
          </a:xfrm>
        </p:grpSpPr>
        <p:sp>
          <p:nvSpPr>
            <p:cNvPr name="Freeform 10" id="10" descr="preencoded.png"/>
            <p:cNvSpPr/>
            <p:nvPr/>
          </p:nvSpPr>
          <p:spPr>
            <a:xfrm flipH="false" flipV="false" rot="0">
              <a:off x="0" y="0"/>
              <a:ext cx="9102186" cy="5145937"/>
            </a:xfrm>
            <a:custGeom>
              <a:avLst/>
              <a:gdLst/>
              <a:ahLst/>
              <a:cxnLst/>
              <a:rect r="r" b="b" t="t" l="l"/>
              <a:pathLst>
                <a:path h="5145937" w="9102186">
                  <a:moveTo>
                    <a:pt x="0" y="0"/>
                  </a:moveTo>
                  <a:lnTo>
                    <a:pt x="9102186" y="0"/>
                  </a:lnTo>
                  <a:lnTo>
                    <a:pt x="9102186" y="5145937"/>
                  </a:lnTo>
                  <a:lnTo>
                    <a:pt x="0" y="5145937"/>
                  </a:lnTo>
                  <a:lnTo>
                    <a:pt x="0" y="0"/>
                  </a:lnTo>
                  <a:close/>
                </a:path>
              </a:pathLst>
            </a:custGeom>
            <a:blipFill>
              <a:blip r:embed="rId2"/>
              <a:stretch>
                <a:fillRect l="0" t="-4650" r="0" b="-4649"/>
              </a:stretch>
            </a:blipFill>
          </p:spPr>
        </p:sp>
      </p:grpSp>
      <p:sp>
        <p:nvSpPr>
          <p:cNvPr name="TextBox 11" id="11"/>
          <p:cNvSpPr txBox="true"/>
          <p:nvPr/>
        </p:nvSpPr>
        <p:spPr>
          <a:xfrm rot="0">
            <a:off x="3778299" y="6952773"/>
            <a:ext cx="2100709" cy="333741"/>
          </a:xfrm>
          <a:prstGeom prst="rect">
            <a:avLst/>
          </a:prstGeom>
        </p:spPr>
        <p:txBody>
          <a:bodyPr anchor="t" rtlCol="false" tIns="0" lIns="0" bIns="0" rIns="0">
            <a:spAutoFit/>
          </a:bodyPr>
          <a:lstStyle/>
          <a:p>
            <a:pPr algn="ctr">
              <a:lnSpc>
                <a:spcPts val="2697"/>
              </a:lnSpc>
            </a:pPr>
            <a:r>
              <a:rPr lang="en-US" b="true" sz="2124">
                <a:solidFill>
                  <a:srgbClr val="72E534"/>
                </a:solidFill>
                <a:latin typeface="Lora Bold"/>
                <a:ea typeface="Lora Bold"/>
                <a:cs typeface="Lora Bold"/>
                <a:sym typeface="Lora Bold"/>
              </a:rPr>
              <a:t>Point Map</a:t>
            </a:r>
          </a:p>
        </p:txBody>
      </p:sp>
      <p:sp>
        <p:nvSpPr>
          <p:cNvPr name="TextBox 12" id="12"/>
          <p:cNvSpPr txBox="true"/>
          <p:nvPr/>
        </p:nvSpPr>
        <p:spPr>
          <a:xfrm rot="0">
            <a:off x="624929" y="7214111"/>
            <a:ext cx="8407450" cy="1307494"/>
          </a:xfrm>
          <a:prstGeom prst="rect">
            <a:avLst/>
          </a:prstGeom>
        </p:spPr>
        <p:txBody>
          <a:bodyPr anchor="t" rtlCol="false" tIns="0" lIns="0" bIns="0" rIns="0">
            <a:spAutoFit/>
          </a:bodyPr>
          <a:lstStyle/>
          <a:p>
            <a:pPr algn="ctr" marL="361632" indent="-180816" lvl="1">
              <a:lnSpc>
                <a:spcPts val="2664"/>
              </a:lnSpc>
              <a:buFont typeface="Arial"/>
              <a:buChar char="•"/>
            </a:pPr>
            <a:r>
              <a:rPr lang="en-US" sz="1674">
                <a:solidFill>
                  <a:srgbClr val="DB9391"/>
                </a:solidFill>
                <a:latin typeface="Source Han Sans JP"/>
                <a:ea typeface="Source Han Sans JP"/>
                <a:cs typeface="Source Han Sans JP"/>
                <a:sym typeface="Source Han Sans JP"/>
              </a:rPr>
              <a:t>The Point Map visualizes individual accident locations as distinct markers, with each marker colored according to accident severity (ranging from Green for Severity 1 to Red for Severity 4). This immediate visual cue helps users quickly gauge the impact of accidents in different areas. </a:t>
            </a:r>
          </a:p>
        </p:txBody>
      </p:sp>
      <p:grpSp>
        <p:nvGrpSpPr>
          <p:cNvPr name="Group 13" id="13"/>
          <p:cNvGrpSpPr/>
          <p:nvPr/>
        </p:nvGrpSpPr>
        <p:grpSpPr>
          <a:xfrm rot="0">
            <a:off x="8596645" y="2576456"/>
            <a:ext cx="8384583" cy="4395367"/>
            <a:chOff x="0" y="0"/>
            <a:chExt cx="9515701" cy="4988322"/>
          </a:xfrm>
        </p:grpSpPr>
        <p:sp>
          <p:nvSpPr>
            <p:cNvPr name="Freeform 14" id="14" descr="preencoded.png"/>
            <p:cNvSpPr/>
            <p:nvPr/>
          </p:nvSpPr>
          <p:spPr>
            <a:xfrm flipH="false" flipV="false" rot="0">
              <a:off x="0" y="0"/>
              <a:ext cx="9515683" cy="4988306"/>
            </a:xfrm>
            <a:custGeom>
              <a:avLst/>
              <a:gdLst/>
              <a:ahLst/>
              <a:cxnLst/>
              <a:rect r="r" b="b" t="t" l="l"/>
              <a:pathLst>
                <a:path h="4988306" w="9515683">
                  <a:moveTo>
                    <a:pt x="0" y="0"/>
                  </a:moveTo>
                  <a:lnTo>
                    <a:pt x="9515683" y="0"/>
                  </a:lnTo>
                  <a:lnTo>
                    <a:pt x="9515683" y="4988306"/>
                  </a:lnTo>
                  <a:lnTo>
                    <a:pt x="0" y="4988306"/>
                  </a:lnTo>
                  <a:lnTo>
                    <a:pt x="0" y="0"/>
                  </a:lnTo>
                  <a:close/>
                </a:path>
              </a:pathLst>
            </a:custGeom>
            <a:blipFill>
              <a:blip r:embed="rId3"/>
              <a:stretch>
                <a:fillRect l="0" t="-8937" r="0" b="-8937"/>
              </a:stretch>
            </a:blipFill>
          </p:spPr>
        </p:sp>
      </p:grpSp>
      <p:sp>
        <p:nvSpPr>
          <p:cNvPr name="TextBox 15" id="15"/>
          <p:cNvSpPr txBox="true"/>
          <p:nvPr/>
        </p:nvSpPr>
        <p:spPr>
          <a:xfrm rot="0">
            <a:off x="12063108" y="6962298"/>
            <a:ext cx="2446443" cy="271226"/>
          </a:xfrm>
          <a:prstGeom prst="rect">
            <a:avLst/>
          </a:prstGeom>
        </p:spPr>
        <p:txBody>
          <a:bodyPr anchor="t" rtlCol="false" tIns="0" lIns="0" bIns="0" rIns="0">
            <a:spAutoFit/>
          </a:bodyPr>
          <a:lstStyle/>
          <a:p>
            <a:pPr algn="ctr">
              <a:lnSpc>
                <a:spcPts val="2254"/>
              </a:lnSpc>
            </a:pPr>
            <a:r>
              <a:rPr lang="en-US" b="true" sz="1775">
                <a:solidFill>
                  <a:srgbClr val="F98A97"/>
                </a:solidFill>
                <a:latin typeface="Lora Bold"/>
                <a:ea typeface="Lora Bold"/>
                <a:cs typeface="Lora Bold"/>
                <a:sym typeface="Lora Bold"/>
              </a:rPr>
              <a:t>Hotspot Density Map</a:t>
            </a:r>
          </a:p>
        </p:txBody>
      </p:sp>
      <p:sp>
        <p:nvSpPr>
          <p:cNvPr name="TextBox 16" id="16"/>
          <p:cNvSpPr txBox="true"/>
          <p:nvPr/>
        </p:nvSpPr>
        <p:spPr>
          <a:xfrm rot="0">
            <a:off x="9255397" y="7323832"/>
            <a:ext cx="8407599" cy="1307494"/>
          </a:xfrm>
          <a:prstGeom prst="rect">
            <a:avLst/>
          </a:prstGeom>
        </p:spPr>
        <p:txBody>
          <a:bodyPr anchor="t" rtlCol="false" tIns="0" lIns="0" bIns="0" rIns="0">
            <a:spAutoFit/>
          </a:bodyPr>
          <a:lstStyle/>
          <a:p>
            <a:pPr algn="ctr" marL="361632" indent="-180816" lvl="1">
              <a:lnSpc>
                <a:spcPts val="2664"/>
              </a:lnSpc>
              <a:buFont typeface="Arial"/>
              <a:buChar char="•"/>
            </a:pPr>
            <a:r>
              <a:rPr lang="en-US" sz="1674">
                <a:solidFill>
                  <a:srgbClr val="D597A0"/>
                </a:solidFill>
                <a:latin typeface="Source Han Sans JP"/>
                <a:ea typeface="Source Han Sans JP"/>
                <a:cs typeface="Source Han Sans JP"/>
                <a:sym typeface="Source Han Sans JP"/>
              </a:rPr>
              <a:t>The Hotspot Density Map employs the DBSCAN (Density-Based Spatial Clustering of Applications with Noise) algorithm to identify high-risk zones. DBSCAN groups together data points that are closely packed together, marking as outliers those points that lie alone in low-density regions. </a:t>
            </a:r>
          </a:p>
        </p:txBody>
      </p:sp>
      <p:sp>
        <p:nvSpPr>
          <p:cNvPr name="TextBox 17" id="17"/>
          <p:cNvSpPr txBox="true"/>
          <p:nvPr/>
        </p:nvSpPr>
        <p:spPr>
          <a:xfrm rot="0">
            <a:off x="624929" y="8483891"/>
            <a:ext cx="5975748" cy="281725"/>
          </a:xfrm>
          <a:prstGeom prst="rect">
            <a:avLst/>
          </a:prstGeom>
        </p:spPr>
        <p:txBody>
          <a:bodyPr anchor="t" rtlCol="false" tIns="0" lIns="0" bIns="0" rIns="0">
            <a:spAutoFit/>
          </a:bodyPr>
          <a:lstStyle/>
          <a:p>
            <a:pPr algn="l">
              <a:lnSpc>
                <a:spcPts val="2311"/>
              </a:lnSpc>
            </a:pPr>
            <a:r>
              <a:rPr lang="en-US" b="true" sz="1837">
                <a:solidFill>
                  <a:srgbClr val="FBE629"/>
                </a:solidFill>
                <a:latin typeface="Lora Bold"/>
                <a:ea typeface="Lora Bold"/>
                <a:cs typeface="Lora Bold"/>
                <a:sym typeface="Lora Bold"/>
              </a:rPr>
              <a:t>Identifying Risk Patterns and Practical Applications</a:t>
            </a:r>
          </a:p>
        </p:txBody>
      </p:sp>
      <p:sp>
        <p:nvSpPr>
          <p:cNvPr name="TextBox 18" id="18"/>
          <p:cNvSpPr txBox="true"/>
          <p:nvPr/>
        </p:nvSpPr>
        <p:spPr>
          <a:xfrm rot="0">
            <a:off x="624929" y="8763892"/>
            <a:ext cx="17038141" cy="607608"/>
          </a:xfrm>
          <a:prstGeom prst="rect">
            <a:avLst/>
          </a:prstGeom>
        </p:spPr>
        <p:txBody>
          <a:bodyPr anchor="t" rtlCol="false" tIns="0" lIns="0" bIns="0" rIns="0">
            <a:spAutoFit/>
          </a:bodyPr>
          <a:lstStyle/>
          <a:p>
            <a:pPr algn="l" marL="237530" indent="-118765" lvl="1">
              <a:lnSpc>
                <a:spcPts val="2505"/>
              </a:lnSpc>
              <a:buFont typeface="Arial"/>
              <a:buChar char="•"/>
            </a:pPr>
            <a:r>
              <a:rPr lang="en-US" sz="1575">
                <a:solidFill>
                  <a:srgbClr val="FBE629"/>
                </a:solidFill>
                <a:latin typeface="Source Han Sans JP"/>
                <a:ea typeface="Source Han Sans JP"/>
                <a:cs typeface="Source Han Sans JP"/>
                <a:sym typeface="Source Han Sans JP"/>
              </a:rPr>
              <a:t>By leveraging both point and density maps alongside interactive filtering, the module provides a powerful tool for identifying underlying risk patterns. Analyzing the attributes of accidents within these hotspots (e.g., time of day, weather conditions, contributing factors) can reveal specific vulnerabilities.</a:t>
            </a:r>
          </a:p>
        </p:txBody>
      </p:sp>
      <p:sp>
        <p:nvSpPr>
          <p:cNvPr name="TextBox 19" id="19"/>
          <p:cNvSpPr txBox="true"/>
          <p:nvPr/>
        </p:nvSpPr>
        <p:spPr>
          <a:xfrm rot="0">
            <a:off x="624929" y="9397752"/>
            <a:ext cx="17038141" cy="869748"/>
          </a:xfrm>
          <a:prstGeom prst="rect">
            <a:avLst/>
          </a:prstGeom>
        </p:spPr>
        <p:txBody>
          <a:bodyPr anchor="t" rtlCol="false" tIns="0" lIns="0" bIns="0" rIns="0">
            <a:spAutoFit/>
          </a:bodyPr>
          <a:lstStyle/>
          <a:p>
            <a:pPr algn="l" marL="222449" indent="-111224" lvl="1">
              <a:lnSpc>
                <a:spcPts val="2346"/>
              </a:lnSpc>
              <a:buFont typeface="Arial"/>
              <a:buChar char="•"/>
            </a:pPr>
            <a:r>
              <a:rPr lang="en-US" sz="1475">
                <a:solidFill>
                  <a:srgbClr val="FBE629"/>
                </a:solidFill>
                <a:latin typeface="Source Han Sans JP"/>
                <a:ea typeface="Source Han Sans JP"/>
                <a:cs typeface="Source Han Sans JP"/>
                <a:sym typeface="Source Han Sans JP"/>
              </a:rPr>
              <a:t> Urban planners can use hotspot data to inform decisions on road infrastructure improvements, installation of traffic calming measures, or redesign of dangerous intersections. Traffic management agencies can optimize resource allocation, such as deploying police patrols to high-risk areas or adjusting traffic light timings to mitigate congestion. Furthermore, these insights can support policy development, guiding decisions on speed limits, driver education campaigns, and overall road safety strategies to create safer communities.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TextBox 6" id="6"/>
          <p:cNvSpPr txBox="true"/>
          <p:nvPr/>
        </p:nvSpPr>
        <p:spPr>
          <a:xfrm rot="0">
            <a:off x="782241" y="595461"/>
            <a:ext cx="11406817" cy="617028"/>
          </a:xfrm>
          <a:prstGeom prst="rect">
            <a:avLst/>
          </a:prstGeom>
        </p:spPr>
        <p:txBody>
          <a:bodyPr anchor="t" rtlCol="false" tIns="0" lIns="0" bIns="0" rIns="0">
            <a:spAutoFit/>
          </a:bodyPr>
          <a:lstStyle/>
          <a:p>
            <a:pPr algn="l">
              <a:lnSpc>
                <a:spcPts val="4876"/>
              </a:lnSpc>
            </a:pPr>
            <a:r>
              <a:rPr lang="en-US" b="true" sz="3925">
                <a:solidFill>
                  <a:srgbClr val="F98AC7"/>
                </a:solidFill>
                <a:latin typeface="Lora Bold"/>
                <a:ea typeface="Lora Bold"/>
                <a:cs typeface="Lora Bold"/>
                <a:sym typeface="Lora Bold"/>
              </a:rPr>
              <a:t>Spatial Findings: Top Accident-Prone Regions</a:t>
            </a:r>
          </a:p>
        </p:txBody>
      </p:sp>
      <p:sp>
        <p:nvSpPr>
          <p:cNvPr name="TextBox 7" id="7"/>
          <p:cNvSpPr txBox="true"/>
          <p:nvPr/>
        </p:nvSpPr>
        <p:spPr>
          <a:xfrm rot="0">
            <a:off x="782241" y="1633091"/>
            <a:ext cx="16723519" cy="426584"/>
          </a:xfrm>
          <a:prstGeom prst="rect">
            <a:avLst/>
          </a:prstGeom>
        </p:spPr>
        <p:txBody>
          <a:bodyPr anchor="t" rtlCol="false" tIns="0" lIns="0" bIns="0" rIns="0">
            <a:spAutoFit/>
          </a:bodyPr>
          <a:lstStyle/>
          <a:p>
            <a:pPr algn="l">
              <a:lnSpc>
                <a:spcPts val="3616"/>
              </a:lnSpc>
            </a:pPr>
            <a:r>
              <a:rPr lang="en-US" sz="2249">
                <a:solidFill>
                  <a:srgbClr val="F98AC7"/>
                </a:solidFill>
                <a:latin typeface="Source Han Sans JP"/>
                <a:ea typeface="Source Han Sans JP"/>
                <a:cs typeface="Source Han Sans JP"/>
                <a:sym typeface="Source Han Sans JP"/>
              </a:rPr>
              <a:t>Analysis of 6.7 million accidents revealed significant geographic concentration in specific states and major metropolitan areas.</a:t>
            </a:r>
          </a:p>
        </p:txBody>
      </p:sp>
      <p:sp>
        <p:nvSpPr>
          <p:cNvPr name="TextBox 8" id="8"/>
          <p:cNvSpPr txBox="true"/>
          <p:nvPr/>
        </p:nvSpPr>
        <p:spPr>
          <a:xfrm rot="0">
            <a:off x="782241" y="2541686"/>
            <a:ext cx="3169146" cy="364254"/>
          </a:xfrm>
          <a:prstGeom prst="rect">
            <a:avLst/>
          </a:prstGeom>
        </p:spPr>
        <p:txBody>
          <a:bodyPr anchor="t" rtlCol="false" tIns="0" lIns="0" bIns="0" rIns="0">
            <a:spAutoFit/>
          </a:bodyPr>
          <a:lstStyle/>
          <a:p>
            <a:pPr algn="l">
              <a:lnSpc>
                <a:spcPts val="2936"/>
              </a:lnSpc>
            </a:pPr>
            <a:r>
              <a:rPr lang="en-US" b="true" sz="2337">
                <a:solidFill>
                  <a:srgbClr val="FBE629"/>
                </a:solidFill>
                <a:latin typeface="Lora Bold"/>
                <a:ea typeface="Lora Bold"/>
                <a:cs typeface="Lora Bold"/>
                <a:sym typeface="Lora Bold"/>
              </a:rPr>
              <a:t>Top 5 Accident States</a:t>
            </a:r>
          </a:p>
        </p:txBody>
      </p:sp>
      <p:sp>
        <p:nvSpPr>
          <p:cNvPr name="TextBox 9" id="9"/>
          <p:cNvSpPr txBox="true"/>
          <p:nvPr/>
        </p:nvSpPr>
        <p:spPr>
          <a:xfrm rot="0">
            <a:off x="782241" y="3102323"/>
            <a:ext cx="8089106" cy="424309"/>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F98AC7"/>
                </a:solidFill>
                <a:latin typeface="Source Han Sans JP"/>
                <a:ea typeface="Source Han Sans JP"/>
                <a:cs typeface="Source Han Sans JP"/>
                <a:sym typeface="Source Han Sans JP"/>
              </a:rPr>
              <a:t>California (CA)</a:t>
            </a:r>
            <a:r>
              <a:rPr lang="en-US" sz="1750">
                <a:solidFill>
                  <a:srgbClr val="D6E5EF"/>
                </a:solidFill>
                <a:latin typeface="Source Han Sans JP"/>
                <a:ea typeface="Source Han Sans JP"/>
                <a:cs typeface="Source Han Sans JP"/>
                <a:sym typeface="Source Han Sans JP"/>
              </a:rPr>
              <a:t>: 1.5 million accidents</a:t>
            </a:r>
          </a:p>
        </p:txBody>
      </p:sp>
      <p:sp>
        <p:nvSpPr>
          <p:cNvPr name="TextBox 10" id="10"/>
          <p:cNvSpPr txBox="true"/>
          <p:nvPr/>
        </p:nvSpPr>
        <p:spPr>
          <a:xfrm rot="0">
            <a:off x="782241" y="3538091"/>
            <a:ext cx="8089106" cy="424309"/>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D6E5EF"/>
                </a:solidFill>
                <a:latin typeface="Source Han Sans JP"/>
                <a:ea typeface="Source Han Sans JP"/>
                <a:cs typeface="Source Han Sans JP"/>
                <a:sym typeface="Source Han Sans JP"/>
              </a:rPr>
              <a:t>Florida (FL)</a:t>
            </a:r>
          </a:p>
        </p:txBody>
      </p:sp>
      <p:sp>
        <p:nvSpPr>
          <p:cNvPr name="TextBox 11" id="11"/>
          <p:cNvSpPr txBox="true"/>
          <p:nvPr/>
        </p:nvSpPr>
        <p:spPr>
          <a:xfrm rot="0">
            <a:off x="782241" y="3973860"/>
            <a:ext cx="8089106" cy="424309"/>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D6E5EF"/>
                </a:solidFill>
                <a:latin typeface="Source Han Sans JP"/>
                <a:ea typeface="Source Han Sans JP"/>
                <a:cs typeface="Source Han Sans JP"/>
                <a:sym typeface="Source Han Sans JP"/>
              </a:rPr>
              <a:t>Texas (TX)</a:t>
            </a:r>
          </a:p>
        </p:txBody>
      </p:sp>
      <p:sp>
        <p:nvSpPr>
          <p:cNvPr name="TextBox 12" id="12"/>
          <p:cNvSpPr txBox="true"/>
          <p:nvPr/>
        </p:nvSpPr>
        <p:spPr>
          <a:xfrm rot="0">
            <a:off x="782241" y="4409629"/>
            <a:ext cx="8089106" cy="424309"/>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D6E5EF"/>
                </a:solidFill>
                <a:latin typeface="Source Han Sans JP"/>
                <a:ea typeface="Source Han Sans JP"/>
                <a:cs typeface="Source Han Sans JP"/>
                <a:sym typeface="Source Han Sans JP"/>
              </a:rPr>
              <a:t>South Carolina (SC)</a:t>
            </a:r>
          </a:p>
        </p:txBody>
      </p:sp>
      <p:sp>
        <p:nvSpPr>
          <p:cNvPr name="TextBox 13" id="13"/>
          <p:cNvSpPr txBox="true"/>
          <p:nvPr/>
        </p:nvSpPr>
        <p:spPr>
          <a:xfrm rot="0">
            <a:off x="782241" y="4845397"/>
            <a:ext cx="8089106" cy="424309"/>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D6E5EF"/>
                </a:solidFill>
                <a:latin typeface="Source Han Sans JP"/>
                <a:ea typeface="Source Han Sans JP"/>
                <a:cs typeface="Source Han Sans JP"/>
                <a:sym typeface="Source Han Sans JP"/>
              </a:rPr>
              <a:t>North Carolina (NC)</a:t>
            </a:r>
          </a:p>
        </p:txBody>
      </p:sp>
      <p:grpSp>
        <p:nvGrpSpPr>
          <p:cNvPr name="Group 14" id="14"/>
          <p:cNvGrpSpPr/>
          <p:nvPr/>
        </p:nvGrpSpPr>
        <p:grpSpPr>
          <a:xfrm rot="0">
            <a:off x="474141" y="5345906"/>
            <a:ext cx="8397206" cy="4774258"/>
            <a:chOff x="0" y="0"/>
            <a:chExt cx="10785475" cy="6132115"/>
          </a:xfrm>
        </p:grpSpPr>
        <p:sp>
          <p:nvSpPr>
            <p:cNvPr name="Freeform 15" id="15" descr="preencoded.png"/>
            <p:cNvSpPr/>
            <p:nvPr/>
          </p:nvSpPr>
          <p:spPr>
            <a:xfrm flipH="false" flipV="false" rot="0">
              <a:off x="0" y="0"/>
              <a:ext cx="10785475" cy="6132068"/>
            </a:xfrm>
            <a:custGeom>
              <a:avLst/>
              <a:gdLst/>
              <a:ahLst/>
              <a:cxnLst/>
              <a:rect r="r" b="b" t="t" l="l"/>
              <a:pathLst>
                <a:path h="6132068" w="10785475">
                  <a:moveTo>
                    <a:pt x="0" y="0"/>
                  </a:moveTo>
                  <a:lnTo>
                    <a:pt x="10785475" y="0"/>
                  </a:lnTo>
                  <a:lnTo>
                    <a:pt x="10785475" y="6132068"/>
                  </a:lnTo>
                  <a:lnTo>
                    <a:pt x="0" y="6132068"/>
                  </a:lnTo>
                  <a:lnTo>
                    <a:pt x="0" y="0"/>
                  </a:lnTo>
                  <a:close/>
                </a:path>
              </a:pathLst>
            </a:custGeom>
            <a:blipFill>
              <a:blip r:embed="rId2"/>
              <a:stretch>
                <a:fillRect l="0" t="-30" r="0" b="-31"/>
              </a:stretch>
            </a:blipFill>
          </p:spPr>
        </p:sp>
      </p:grpSp>
      <p:sp>
        <p:nvSpPr>
          <p:cNvPr name="TextBox 16" id="16"/>
          <p:cNvSpPr txBox="true"/>
          <p:nvPr/>
        </p:nvSpPr>
        <p:spPr>
          <a:xfrm rot="0">
            <a:off x="9426177" y="2541686"/>
            <a:ext cx="3155305" cy="373063"/>
          </a:xfrm>
          <a:prstGeom prst="rect">
            <a:avLst/>
          </a:prstGeom>
        </p:spPr>
        <p:txBody>
          <a:bodyPr anchor="t" rtlCol="false" tIns="0" lIns="0" bIns="0" rIns="0">
            <a:spAutoFit/>
          </a:bodyPr>
          <a:lstStyle/>
          <a:p>
            <a:pPr algn="l">
              <a:lnSpc>
                <a:spcPts val="3062"/>
              </a:lnSpc>
            </a:pPr>
            <a:r>
              <a:rPr lang="en-US" b="true" sz="2437">
                <a:solidFill>
                  <a:srgbClr val="9DF98A"/>
                </a:solidFill>
                <a:latin typeface="Lora Bold"/>
                <a:ea typeface="Lora Bold"/>
                <a:cs typeface="Lora Bold"/>
                <a:sym typeface="Lora Bold"/>
              </a:rPr>
              <a:t>Top 5 Accident Cities</a:t>
            </a:r>
          </a:p>
        </p:txBody>
      </p:sp>
      <p:sp>
        <p:nvSpPr>
          <p:cNvPr name="TextBox 17" id="17"/>
          <p:cNvSpPr txBox="true"/>
          <p:nvPr/>
        </p:nvSpPr>
        <p:spPr>
          <a:xfrm rot="0">
            <a:off x="9426178" y="3102323"/>
            <a:ext cx="8089106" cy="424309"/>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F98AC7"/>
                </a:solidFill>
                <a:latin typeface="Source Han Sans JP"/>
                <a:ea typeface="Source Han Sans JP"/>
                <a:cs typeface="Source Han Sans JP"/>
                <a:sym typeface="Source Han Sans JP"/>
              </a:rPr>
              <a:t>Houston</a:t>
            </a:r>
          </a:p>
        </p:txBody>
      </p:sp>
      <p:sp>
        <p:nvSpPr>
          <p:cNvPr name="TextBox 18" id="18"/>
          <p:cNvSpPr txBox="true"/>
          <p:nvPr/>
        </p:nvSpPr>
        <p:spPr>
          <a:xfrm rot="0">
            <a:off x="9426178" y="3538091"/>
            <a:ext cx="8089106" cy="424309"/>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D6E5EF"/>
                </a:solidFill>
                <a:latin typeface="Source Han Sans JP"/>
                <a:ea typeface="Source Han Sans JP"/>
                <a:cs typeface="Source Han Sans JP"/>
                <a:sym typeface="Source Han Sans JP"/>
              </a:rPr>
              <a:t>Miami</a:t>
            </a:r>
          </a:p>
        </p:txBody>
      </p:sp>
      <p:sp>
        <p:nvSpPr>
          <p:cNvPr name="TextBox 19" id="19"/>
          <p:cNvSpPr txBox="true"/>
          <p:nvPr/>
        </p:nvSpPr>
        <p:spPr>
          <a:xfrm rot="0">
            <a:off x="9426178" y="3973860"/>
            <a:ext cx="8089106" cy="424309"/>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D6E5EF"/>
                </a:solidFill>
                <a:latin typeface="Source Han Sans JP"/>
                <a:ea typeface="Source Han Sans JP"/>
                <a:cs typeface="Source Han Sans JP"/>
                <a:sym typeface="Source Han Sans JP"/>
              </a:rPr>
              <a:t>Los Angeles</a:t>
            </a:r>
          </a:p>
        </p:txBody>
      </p:sp>
      <p:sp>
        <p:nvSpPr>
          <p:cNvPr name="TextBox 20" id="20"/>
          <p:cNvSpPr txBox="true"/>
          <p:nvPr/>
        </p:nvSpPr>
        <p:spPr>
          <a:xfrm rot="0">
            <a:off x="9426178" y="4409629"/>
            <a:ext cx="8089106" cy="424309"/>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D6E5EF"/>
                </a:solidFill>
                <a:latin typeface="Source Han Sans JP"/>
                <a:ea typeface="Source Han Sans JP"/>
                <a:cs typeface="Source Han Sans JP"/>
                <a:sym typeface="Source Han Sans JP"/>
              </a:rPr>
              <a:t>Charlotte</a:t>
            </a:r>
          </a:p>
        </p:txBody>
      </p:sp>
      <p:sp>
        <p:nvSpPr>
          <p:cNvPr name="TextBox 21" id="21"/>
          <p:cNvSpPr txBox="true"/>
          <p:nvPr/>
        </p:nvSpPr>
        <p:spPr>
          <a:xfrm rot="0">
            <a:off x="9426178" y="4845397"/>
            <a:ext cx="8089106" cy="424309"/>
          </a:xfrm>
          <a:prstGeom prst="rect">
            <a:avLst/>
          </a:prstGeom>
        </p:spPr>
        <p:txBody>
          <a:bodyPr anchor="t" rtlCol="false" tIns="0" lIns="0" bIns="0" rIns="0">
            <a:spAutoFit/>
          </a:bodyPr>
          <a:lstStyle/>
          <a:p>
            <a:pPr algn="l" marL="263922" indent="-131961" lvl="1">
              <a:lnSpc>
                <a:spcPts val="2812"/>
              </a:lnSpc>
              <a:buFont typeface="Arial"/>
              <a:buChar char="•"/>
            </a:pPr>
            <a:r>
              <a:rPr lang="en-US" sz="1750">
                <a:solidFill>
                  <a:srgbClr val="D6E5EF"/>
                </a:solidFill>
                <a:latin typeface="Source Han Sans JP"/>
                <a:ea typeface="Source Han Sans JP"/>
                <a:cs typeface="Source Han Sans JP"/>
                <a:sym typeface="Source Han Sans JP"/>
              </a:rPr>
              <a:t>Dallas</a:t>
            </a:r>
          </a:p>
        </p:txBody>
      </p:sp>
      <p:grpSp>
        <p:nvGrpSpPr>
          <p:cNvPr name="Group 22" id="22"/>
          <p:cNvGrpSpPr/>
          <p:nvPr/>
        </p:nvGrpSpPr>
        <p:grpSpPr>
          <a:xfrm rot="0">
            <a:off x="9144001" y="5307806"/>
            <a:ext cx="8922975" cy="4850457"/>
            <a:chOff x="0" y="0"/>
            <a:chExt cx="7786249" cy="4232542"/>
          </a:xfrm>
        </p:grpSpPr>
        <p:sp>
          <p:nvSpPr>
            <p:cNvPr name="Freeform 23" id="23" descr="preencoded.png"/>
            <p:cNvSpPr/>
            <p:nvPr/>
          </p:nvSpPr>
          <p:spPr>
            <a:xfrm flipH="false" flipV="false" rot="0">
              <a:off x="0" y="0"/>
              <a:ext cx="7786201" cy="4232573"/>
            </a:xfrm>
            <a:custGeom>
              <a:avLst/>
              <a:gdLst/>
              <a:ahLst/>
              <a:cxnLst/>
              <a:rect r="r" b="b" t="t" l="l"/>
              <a:pathLst>
                <a:path h="4232573" w="7786201">
                  <a:moveTo>
                    <a:pt x="0" y="0"/>
                  </a:moveTo>
                  <a:lnTo>
                    <a:pt x="7786201" y="0"/>
                  </a:lnTo>
                  <a:lnTo>
                    <a:pt x="7786201" y="4232573"/>
                  </a:lnTo>
                  <a:lnTo>
                    <a:pt x="0" y="4232573"/>
                  </a:lnTo>
                  <a:lnTo>
                    <a:pt x="0" y="0"/>
                  </a:lnTo>
                  <a:close/>
                </a:path>
              </a:pathLst>
            </a:custGeom>
            <a:blipFill>
              <a:blip r:embed="rId3"/>
              <a:stretch>
                <a:fillRect l="-23427" t="0" r="-4255"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grpSp>
        <p:nvGrpSpPr>
          <p:cNvPr name="Group 6" id="6"/>
          <p:cNvGrpSpPr/>
          <p:nvPr/>
        </p:nvGrpSpPr>
        <p:grpSpPr>
          <a:xfrm rot="0">
            <a:off x="0" y="379398"/>
            <a:ext cx="7717379" cy="10287000"/>
            <a:chOff x="0" y="0"/>
            <a:chExt cx="10289838" cy="13716000"/>
          </a:xfrm>
        </p:grpSpPr>
        <p:sp>
          <p:nvSpPr>
            <p:cNvPr name="Freeform 7" id="7" descr="preencoded.png"/>
            <p:cNvSpPr/>
            <p:nvPr/>
          </p:nvSpPr>
          <p:spPr>
            <a:xfrm flipH="false" flipV="false" rot="0">
              <a:off x="0" y="0"/>
              <a:ext cx="10289839" cy="13716000"/>
            </a:xfrm>
            <a:custGeom>
              <a:avLst/>
              <a:gdLst/>
              <a:ahLst/>
              <a:cxnLst/>
              <a:rect r="r" b="b" t="t" l="l"/>
              <a:pathLst>
                <a:path h="13716000" w="10289839">
                  <a:moveTo>
                    <a:pt x="0" y="0"/>
                  </a:moveTo>
                  <a:lnTo>
                    <a:pt x="10289839" y="0"/>
                  </a:lnTo>
                  <a:lnTo>
                    <a:pt x="10289839" y="13716000"/>
                  </a:lnTo>
                  <a:lnTo>
                    <a:pt x="0" y="13716000"/>
                  </a:lnTo>
                  <a:lnTo>
                    <a:pt x="0" y="0"/>
                  </a:lnTo>
                  <a:close/>
                </a:path>
              </a:pathLst>
            </a:custGeom>
            <a:blipFill>
              <a:blip r:embed="rId2"/>
              <a:stretch>
                <a:fillRect l="0" t="-6265" r="0" b="-6265"/>
              </a:stretch>
            </a:blipFill>
          </p:spPr>
        </p:sp>
      </p:grpSp>
      <p:grpSp>
        <p:nvGrpSpPr>
          <p:cNvPr name="Group 8" id="8"/>
          <p:cNvGrpSpPr/>
          <p:nvPr/>
        </p:nvGrpSpPr>
        <p:grpSpPr>
          <a:xfrm rot="0">
            <a:off x="202590" y="3515652"/>
            <a:ext cx="7514788" cy="3713685"/>
            <a:chOff x="0" y="0"/>
            <a:chExt cx="8146455" cy="4025844"/>
          </a:xfrm>
        </p:grpSpPr>
        <p:sp>
          <p:nvSpPr>
            <p:cNvPr name="Freeform 9" id="9" descr="preencoded.png"/>
            <p:cNvSpPr/>
            <p:nvPr/>
          </p:nvSpPr>
          <p:spPr>
            <a:xfrm flipH="false" flipV="false" rot="0">
              <a:off x="0" y="0"/>
              <a:ext cx="8146415" cy="4025891"/>
            </a:xfrm>
            <a:custGeom>
              <a:avLst/>
              <a:gdLst/>
              <a:ahLst/>
              <a:cxnLst/>
              <a:rect r="r" b="b" t="t" l="l"/>
              <a:pathLst>
                <a:path h="4025891" w="8146415">
                  <a:moveTo>
                    <a:pt x="0" y="0"/>
                  </a:moveTo>
                  <a:lnTo>
                    <a:pt x="8146415" y="0"/>
                  </a:lnTo>
                  <a:lnTo>
                    <a:pt x="8146415" y="4025891"/>
                  </a:lnTo>
                  <a:lnTo>
                    <a:pt x="0" y="4025891"/>
                  </a:lnTo>
                  <a:lnTo>
                    <a:pt x="0" y="0"/>
                  </a:lnTo>
                  <a:close/>
                </a:path>
              </a:pathLst>
            </a:custGeom>
            <a:blipFill>
              <a:blip r:embed="rId3"/>
              <a:stretch>
                <a:fillRect l="0" t="-1010" r="0" b="-1008"/>
              </a:stretch>
            </a:blipFill>
          </p:spPr>
        </p:sp>
      </p:grpSp>
      <p:sp>
        <p:nvSpPr>
          <p:cNvPr name="TextBox 10" id="10"/>
          <p:cNvSpPr txBox="true"/>
          <p:nvPr/>
        </p:nvSpPr>
        <p:spPr>
          <a:xfrm rot="0">
            <a:off x="7905155" y="3531691"/>
            <a:ext cx="9335691" cy="1484630"/>
          </a:xfrm>
          <a:prstGeom prst="rect">
            <a:avLst/>
          </a:prstGeom>
        </p:spPr>
        <p:txBody>
          <a:bodyPr anchor="t" rtlCol="false" tIns="0" lIns="0" bIns="0" rIns="0">
            <a:spAutoFit/>
          </a:bodyPr>
          <a:lstStyle/>
          <a:p>
            <a:pPr algn="l">
              <a:lnSpc>
                <a:spcPts val="5875"/>
              </a:lnSpc>
            </a:pPr>
            <a:r>
              <a:rPr lang="en-US" b="true" sz="4700">
                <a:solidFill>
                  <a:srgbClr val="F98A97"/>
                </a:solidFill>
                <a:latin typeface="Lora Bold"/>
                <a:ea typeface="Lora Bold"/>
                <a:cs typeface="Lora Bold"/>
                <a:sym typeface="Lora Bold"/>
              </a:rPr>
              <a:t>Hypothesis: Accident Frequency by Hour of Day</a:t>
            </a:r>
          </a:p>
        </p:txBody>
      </p:sp>
      <p:sp>
        <p:nvSpPr>
          <p:cNvPr name="TextBox 11" id="11"/>
          <p:cNvSpPr txBox="true"/>
          <p:nvPr/>
        </p:nvSpPr>
        <p:spPr>
          <a:xfrm rot="0">
            <a:off x="7905155" y="5664250"/>
            <a:ext cx="9335691" cy="1565086"/>
          </a:xfrm>
          <a:prstGeom prst="rect">
            <a:avLst/>
          </a:prstGeom>
        </p:spPr>
        <p:txBody>
          <a:bodyPr anchor="t" rtlCol="false" tIns="0" lIns="0" bIns="0" rIns="0">
            <a:spAutoFit/>
          </a:bodyPr>
          <a:lstStyle/>
          <a:p>
            <a:pPr algn="l">
              <a:lnSpc>
                <a:spcPts val="4236"/>
              </a:lnSpc>
            </a:pPr>
            <a:r>
              <a:rPr lang="en-US" sz="2612">
                <a:solidFill>
                  <a:srgbClr val="EEEFD6"/>
                </a:solidFill>
                <a:latin typeface="Source Han Sans JP"/>
                <a:ea typeface="Source Han Sans JP"/>
                <a:cs typeface="Source Han Sans JP"/>
                <a:sym typeface="Source Han Sans JP"/>
              </a:rPr>
              <a:t>Accidents are significantly higher during morning rush hours (7-9am: 8126) compared to late night (12-3am: 1968), proving the hypothesis true.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181A24"/>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252833"/>
            </a:solidFill>
          </p:spPr>
        </p:sp>
      </p:grpSp>
      <p:sp>
        <p:nvSpPr>
          <p:cNvPr name="TextBox 6" id="6"/>
          <p:cNvSpPr txBox="true"/>
          <p:nvPr/>
        </p:nvSpPr>
        <p:spPr>
          <a:xfrm rot="0">
            <a:off x="956816" y="951310"/>
            <a:ext cx="11552485" cy="770533"/>
          </a:xfrm>
          <a:prstGeom prst="rect">
            <a:avLst/>
          </a:prstGeom>
        </p:spPr>
        <p:txBody>
          <a:bodyPr anchor="t" rtlCol="false" tIns="0" lIns="0" bIns="0" rIns="0">
            <a:spAutoFit/>
          </a:bodyPr>
          <a:lstStyle/>
          <a:p>
            <a:pPr algn="l">
              <a:lnSpc>
                <a:spcPts val="6187"/>
              </a:lnSpc>
            </a:pPr>
            <a:r>
              <a:rPr lang="en-US" sz="4962">
                <a:solidFill>
                  <a:srgbClr val="F98AC7"/>
                </a:solidFill>
                <a:latin typeface="Lora"/>
                <a:ea typeface="Lora"/>
                <a:cs typeface="Lora"/>
                <a:sym typeface="Lora"/>
              </a:rPr>
              <a:t>Key Insights from Statistical Validation</a:t>
            </a:r>
          </a:p>
        </p:txBody>
      </p:sp>
      <p:sp>
        <p:nvSpPr>
          <p:cNvPr name="TextBox 7" id="7"/>
          <p:cNvSpPr txBox="true"/>
          <p:nvPr/>
        </p:nvSpPr>
        <p:spPr>
          <a:xfrm rot="0">
            <a:off x="956816" y="2235399"/>
            <a:ext cx="16374367" cy="523131"/>
          </a:xfrm>
          <a:prstGeom prst="rect">
            <a:avLst/>
          </a:prstGeom>
        </p:spPr>
        <p:txBody>
          <a:bodyPr anchor="t" rtlCol="false" tIns="0" lIns="0" bIns="0" rIns="0">
            <a:spAutoFit/>
          </a:bodyPr>
          <a:lstStyle/>
          <a:p>
            <a:pPr algn="l">
              <a:lnSpc>
                <a:spcPts val="3437"/>
              </a:lnSpc>
            </a:pPr>
            <a:r>
              <a:rPr lang="en-US" sz="2125">
                <a:solidFill>
                  <a:srgbClr val="D6E5EF"/>
                </a:solidFill>
                <a:latin typeface="Source Han Sans JP"/>
                <a:ea typeface="Source Han Sans JP"/>
                <a:cs typeface="Source Han Sans JP"/>
                <a:sym typeface="Source Han Sans JP"/>
              </a:rPr>
              <a:t>Eight hypotheses were tested to validate contributing factors to accident frequency and severity. Most theories were supported by the data.</a:t>
            </a:r>
          </a:p>
        </p:txBody>
      </p:sp>
      <p:grpSp>
        <p:nvGrpSpPr>
          <p:cNvPr name="Group 8" id="8"/>
          <p:cNvGrpSpPr/>
          <p:nvPr/>
        </p:nvGrpSpPr>
        <p:grpSpPr>
          <a:xfrm rot="0">
            <a:off x="956816" y="3202632"/>
            <a:ext cx="7130654" cy="341710"/>
            <a:chOff x="0" y="0"/>
            <a:chExt cx="9507538" cy="455613"/>
          </a:xfrm>
        </p:grpSpPr>
        <p:sp>
          <p:nvSpPr>
            <p:cNvPr name="Freeform 9" id="9"/>
            <p:cNvSpPr/>
            <p:nvPr/>
          </p:nvSpPr>
          <p:spPr>
            <a:xfrm flipH="false" flipV="false" rot="0">
              <a:off x="0" y="0"/>
              <a:ext cx="9507601" cy="455676"/>
            </a:xfrm>
            <a:custGeom>
              <a:avLst/>
              <a:gdLst/>
              <a:ahLst/>
              <a:cxnLst/>
              <a:rect r="r" b="b" t="t" l="l"/>
              <a:pathLst>
                <a:path h="455676" w="9507601">
                  <a:moveTo>
                    <a:pt x="0" y="54737"/>
                  </a:moveTo>
                  <a:cubicBezTo>
                    <a:pt x="0" y="24511"/>
                    <a:pt x="24511" y="0"/>
                    <a:pt x="54737" y="0"/>
                  </a:cubicBezTo>
                  <a:lnTo>
                    <a:pt x="9452864" y="0"/>
                  </a:lnTo>
                  <a:cubicBezTo>
                    <a:pt x="9483090" y="0"/>
                    <a:pt x="9507601" y="24511"/>
                    <a:pt x="9507601" y="54737"/>
                  </a:cubicBezTo>
                  <a:lnTo>
                    <a:pt x="9507601" y="400939"/>
                  </a:lnTo>
                  <a:cubicBezTo>
                    <a:pt x="9507601" y="431165"/>
                    <a:pt x="9483090" y="455676"/>
                    <a:pt x="9452864" y="455676"/>
                  </a:cubicBezTo>
                  <a:lnTo>
                    <a:pt x="54737" y="455676"/>
                  </a:lnTo>
                  <a:cubicBezTo>
                    <a:pt x="24511" y="455676"/>
                    <a:pt x="0" y="431165"/>
                    <a:pt x="0" y="400939"/>
                  </a:cubicBezTo>
                  <a:close/>
                </a:path>
              </a:pathLst>
            </a:custGeom>
            <a:solidFill>
              <a:srgbClr val="444752"/>
            </a:solidFill>
          </p:spPr>
        </p:sp>
      </p:grpSp>
      <p:grpSp>
        <p:nvGrpSpPr>
          <p:cNvPr name="Group 10" id="10"/>
          <p:cNvGrpSpPr/>
          <p:nvPr/>
        </p:nvGrpSpPr>
        <p:grpSpPr>
          <a:xfrm rot="0">
            <a:off x="956816" y="3202632"/>
            <a:ext cx="4207074" cy="341710"/>
            <a:chOff x="0" y="0"/>
            <a:chExt cx="5609432" cy="455613"/>
          </a:xfrm>
        </p:grpSpPr>
        <p:sp>
          <p:nvSpPr>
            <p:cNvPr name="Freeform 11" id="11" descr="preencoded.png"/>
            <p:cNvSpPr/>
            <p:nvPr/>
          </p:nvSpPr>
          <p:spPr>
            <a:xfrm flipH="false" flipV="false" rot="0">
              <a:off x="0" y="0"/>
              <a:ext cx="5609463" cy="455676"/>
            </a:xfrm>
            <a:custGeom>
              <a:avLst/>
              <a:gdLst/>
              <a:ahLst/>
              <a:cxnLst/>
              <a:rect r="r" b="b" t="t" l="l"/>
              <a:pathLst>
                <a:path h="455676" w="5609463">
                  <a:moveTo>
                    <a:pt x="0" y="0"/>
                  </a:moveTo>
                  <a:lnTo>
                    <a:pt x="5609463" y="0"/>
                  </a:lnTo>
                  <a:lnTo>
                    <a:pt x="5609463" y="455676"/>
                  </a:lnTo>
                  <a:lnTo>
                    <a:pt x="0" y="455676"/>
                  </a:lnTo>
                  <a:lnTo>
                    <a:pt x="0" y="0"/>
                  </a:lnTo>
                  <a:close/>
                </a:path>
              </a:pathLst>
            </a:custGeom>
            <a:blipFill>
              <a:blip r:embed="rId2"/>
              <a:stretch>
                <a:fillRect l="0" t="-138" r="0" b="-124"/>
              </a:stretch>
            </a:blipFill>
          </p:spPr>
        </p:sp>
      </p:grpSp>
      <p:sp>
        <p:nvSpPr>
          <p:cNvPr name="TextBox 12" id="12"/>
          <p:cNvSpPr txBox="true"/>
          <p:nvPr/>
        </p:nvSpPr>
        <p:spPr>
          <a:xfrm rot="0">
            <a:off x="8292405" y="3259782"/>
            <a:ext cx="680740" cy="284560"/>
          </a:xfrm>
          <a:prstGeom prst="rect">
            <a:avLst/>
          </a:prstGeom>
        </p:spPr>
        <p:txBody>
          <a:bodyPr anchor="t" rtlCol="false" tIns="0" lIns="0" bIns="0" rIns="0">
            <a:spAutoFit/>
          </a:bodyPr>
          <a:lstStyle/>
          <a:p>
            <a:pPr algn="l">
              <a:lnSpc>
                <a:spcPts val="2687"/>
              </a:lnSpc>
            </a:pPr>
            <a:r>
              <a:rPr lang="en-US" sz="2687">
                <a:solidFill>
                  <a:srgbClr val="D6E5EF"/>
                </a:solidFill>
                <a:latin typeface="Lora"/>
                <a:ea typeface="Lora"/>
                <a:cs typeface="Lora"/>
                <a:sym typeface="Lora"/>
              </a:rPr>
              <a:t>59%</a:t>
            </a:r>
          </a:p>
        </p:txBody>
      </p:sp>
      <p:sp>
        <p:nvSpPr>
          <p:cNvPr name="TextBox 13" id="13"/>
          <p:cNvSpPr txBox="true"/>
          <p:nvPr/>
        </p:nvSpPr>
        <p:spPr>
          <a:xfrm rot="0">
            <a:off x="956816" y="3866852"/>
            <a:ext cx="3216474" cy="421035"/>
          </a:xfrm>
          <a:prstGeom prst="rect">
            <a:avLst/>
          </a:prstGeom>
        </p:spPr>
        <p:txBody>
          <a:bodyPr anchor="t" rtlCol="false" tIns="0" lIns="0" bIns="0" rIns="0">
            <a:spAutoFit/>
          </a:bodyPr>
          <a:lstStyle/>
          <a:p>
            <a:pPr algn="l">
              <a:lnSpc>
                <a:spcPts val="3124"/>
              </a:lnSpc>
            </a:pPr>
            <a:r>
              <a:rPr lang="en-US" sz="2499">
                <a:solidFill>
                  <a:srgbClr val="D6E5EF"/>
                </a:solidFill>
                <a:latin typeface="Lora"/>
                <a:ea typeface="Lora"/>
                <a:cs typeface="Lora"/>
                <a:sym typeface="Lora"/>
              </a:rPr>
              <a:t>Morning Rush</a:t>
            </a:r>
          </a:p>
        </p:txBody>
      </p:sp>
      <p:sp>
        <p:nvSpPr>
          <p:cNvPr name="TextBox 14" id="14"/>
          <p:cNvSpPr txBox="true"/>
          <p:nvPr/>
        </p:nvSpPr>
        <p:spPr>
          <a:xfrm rot="0">
            <a:off x="956816" y="4366171"/>
            <a:ext cx="8016329" cy="960536"/>
          </a:xfrm>
          <a:prstGeom prst="rect">
            <a:avLst/>
          </a:prstGeom>
        </p:spPr>
        <p:txBody>
          <a:bodyPr anchor="t" rtlCol="false" tIns="0" lIns="0" bIns="0" rIns="0">
            <a:spAutoFit/>
          </a:bodyPr>
          <a:lstStyle/>
          <a:p>
            <a:pPr algn="l">
              <a:lnSpc>
                <a:spcPts val="3437"/>
              </a:lnSpc>
            </a:pPr>
            <a:r>
              <a:rPr lang="en-US" sz="2125">
                <a:solidFill>
                  <a:srgbClr val="D6E5EF"/>
                </a:solidFill>
                <a:latin typeface="Source Han Sans JP"/>
                <a:ea typeface="Source Han Sans JP"/>
                <a:cs typeface="Source Han Sans JP"/>
                <a:sym typeface="Source Han Sans JP"/>
              </a:rPr>
              <a:t>More accidents occur during morning rush (7–9 am) vs. late night (12–3 am).</a:t>
            </a:r>
          </a:p>
        </p:txBody>
      </p:sp>
      <p:grpSp>
        <p:nvGrpSpPr>
          <p:cNvPr name="Group 15" id="15"/>
          <p:cNvGrpSpPr/>
          <p:nvPr/>
        </p:nvGrpSpPr>
        <p:grpSpPr>
          <a:xfrm rot="0">
            <a:off x="9314855" y="3202632"/>
            <a:ext cx="6592341" cy="341710"/>
            <a:chOff x="0" y="0"/>
            <a:chExt cx="8789788" cy="455613"/>
          </a:xfrm>
        </p:grpSpPr>
        <p:sp>
          <p:nvSpPr>
            <p:cNvPr name="Freeform 16" id="16"/>
            <p:cNvSpPr/>
            <p:nvPr/>
          </p:nvSpPr>
          <p:spPr>
            <a:xfrm flipH="false" flipV="false" rot="0">
              <a:off x="0" y="0"/>
              <a:ext cx="8789797" cy="455676"/>
            </a:xfrm>
            <a:custGeom>
              <a:avLst/>
              <a:gdLst/>
              <a:ahLst/>
              <a:cxnLst/>
              <a:rect r="r" b="b" t="t" l="l"/>
              <a:pathLst>
                <a:path h="455676" w="8789797">
                  <a:moveTo>
                    <a:pt x="0" y="54737"/>
                  </a:moveTo>
                  <a:cubicBezTo>
                    <a:pt x="0" y="24511"/>
                    <a:pt x="24511" y="0"/>
                    <a:pt x="54737" y="0"/>
                  </a:cubicBezTo>
                  <a:lnTo>
                    <a:pt x="8735060" y="0"/>
                  </a:lnTo>
                  <a:cubicBezTo>
                    <a:pt x="8765286" y="0"/>
                    <a:pt x="8789797" y="24511"/>
                    <a:pt x="8789797" y="54737"/>
                  </a:cubicBezTo>
                  <a:lnTo>
                    <a:pt x="8789797" y="400939"/>
                  </a:lnTo>
                  <a:cubicBezTo>
                    <a:pt x="8789797" y="431165"/>
                    <a:pt x="8765286" y="455676"/>
                    <a:pt x="8735060" y="455676"/>
                  </a:cubicBezTo>
                  <a:lnTo>
                    <a:pt x="54737" y="455676"/>
                  </a:lnTo>
                  <a:cubicBezTo>
                    <a:pt x="24511" y="455676"/>
                    <a:pt x="0" y="431165"/>
                    <a:pt x="0" y="400939"/>
                  </a:cubicBezTo>
                  <a:close/>
                </a:path>
              </a:pathLst>
            </a:custGeom>
            <a:solidFill>
              <a:srgbClr val="444752"/>
            </a:solidFill>
          </p:spPr>
        </p:sp>
      </p:grpSp>
      <p:grpSp>
        <p:nvGrpSpPr>
          <p:cNvPr name="Group 17" id="17"/>
          <p:cNvGrpSpPr/>
          <p:nvPr/>
        </p:nvGrpSpPr>
        <p:grpSpPr>
          <a:xfrm rot="0">
            <a:off x="9314855" y="3202632"/>
            <a:ext cx="65783" cy="341710"/>
            <a:chOff x="0" y="0"/>
            <a:chExt cx="87710" cy="455613"/>
          </a:xfrm>
        </p:grpSpPr>
        <p:sp>
          <p:nvSpPr>
            <p:cNvPr name="Freeform 18" id="18" descr="preencoded.png"/>
            <p:cNvSpPr/>
            <p:nvPr/>
          </p:nvSpPr>
          <p:spPr>
            <a:xfrm flipH="false" flipV="false" rot="0">
              <a:off x="0" y="0"/>
              <a:ext cx="87757" cy="455676"/>
            </a:xfrm>
            <a:custGeom>
              <a:avLst/>
              <a:gdLst/>
              <a:ahLst/>
              <a:cxnLst/>
              <a:rect r="r" b="b" t="t" l="l"/>
              <a:pathLst>
                <a:path h="455676" w="87757">
                  <a:moveTo>
                    <a:pt x="0" y="0"/>
                  </a:moveTo>
                  <a:lnTo>
                    <a:pt x="87757" y="0"/>
                  </a:lnTo>
                  <a:lnTo>
                    <a:pt x="87757" y="455676"/>
                  </a:lnTo>
                  <a:lnTo>
                    <a:pt x="0" y="455676"/>
                  </a:lnTo>
                  <a:lnTo>
                    <a:pt x="0" y="0"/>
                  </a:lnTo>
                  <a:close/>
                </a:path>
              </a:pathLst>
            </a:custGeom>
            <a:blipFill>
              <a:blip r:embed="rId3"/>
              <a:stretch>
                <a:fillRect l="-502" t="0" r="-448" b="13"/>
              </a:stretch>
            </a:blipFill>
          </p:spPr>
        </p:sp>
      </p:grpSp>
      <p:sp>
        <p:nvSpPr>
          <p:cNvPr name="TextBox 19" id="19"/>
          <p:cNvSpPr txBox="true"/>
          <p:nvPr/>
        </p:nvSpPr>
        <p:spPr>
          <a:xfrm rot="0">
            <a:off x="16112132" y="3259782"/>
            <a:ext cx="1219051" cy="284560"/>
          </a:xfrm>
          <a:prstGeom prst="rect">
            <a:avLst/>
          </a:prstGeom>
        </p:spPr>
        <p:txBody>
          <a:bodyPr anchor="t" rtlCol="false" tIns="0" lIns="0" bIns="0" rIns="0">
            <a:spAutoFit/>
          </a:bodyPr>
          <a:lstStyle/>
          <a:p>
            <a:pPr algn="l">
              <a:lnSpc>
                <a:spcPts val="2687"/>
              </a:lnSpc>
            </a:pPr>
            <a:r>
              <a:rPr lang="en-US" sz="2687">
                <a:solidFill>
                  <a:srgbClr val="D6E5EF"/>
                </a:solidFill>
                <a:latin typeface="Lora"/>
                <a:ea typeface="Lora"/>
                <a:cs typeface="Lora"/>
                <a:sym typeface="Lora"/>
              </a:rPr>
              <a:t>p&lt;0.001</a:t>
            </a:r>
          </a:p>
        </p:txBody>
      </p:sp>
      <p:sp>
        <p:nvSpPr>
          <p:cNvPr name="TextBox 20" id="20"/>
          <p:cNvSpPr txBox="true"/>
          <p:nvPr/>
        </p:nvSpPr>
        <p:spPr>
          <a:xfrm rot="0">
            <a:off x="9314855" y="3866852"/>
            <a:ext cx="3216474" cy="421035"/>
          </a:xfrm>
          <a:prstGeom prst="rect">
            <a:avLst/>
          </a:prstGeom>
        </p:spPr>
        <p:txBody>
          <a:bodyPr anchor="t" rtlCol="false" tIns="0" lIns="0" bIns="0" rIns="0">
            <a:spAutoFit/>
          </a:bodyPr>
          <a:lstStyle/>
          <a:p>
            <a:pPr algn="l">
              <a:lnSpc>
                <a:spcPts val="3124"/>
              </a:lnSpc>
            </a:pPr>
            <a:r>
              <a:rPr lang="en-US" sz="2499">
                <a:solidFill>
                  <a:srgbClr val="D6E5EF"/>
                </a:solidFill>
                <a:latin typeface="Lora"/>
                <a:ea typeface="Lora"/>
                <a:cs typeface="Lora"/>
                <a:sym typeface="Lora"/>
              </a:rPr>
              <a:t>Rain Impact</a:t>
            </a:r>
          </a:p>
        </p:txBody>
      </p:sp>
      <p:sp>
        <p:nvSpPr>
          <p:cNvPr name="TextBox 21" id="21"/>
          <p:cNvSpPr txBox="true"/>
          <p:nvPr/>
        </p:nvSpPr>
        <p:spPr>
          <a:xfrm rot="0">
            <a:off x="9314855" y="4366171"/>
            <a:ext cx="8016329" cy="523131"/>
          </a:xfrm>
          <a:prstGeom prst="rect">
            <a:avLst/>
          </a:prstGeom>
        </p:spPr>
        <p:txBody>
          <a:bodyPr anchor="t" rtlCol="false" tIns="0" lIns="0" bIns="0" rIns="0">
            <a:spAutoFit/>
          </a:bodyPr>
          <a:lstStyle/>
          <a:p>
            <a:pPr algn="l">
              <a:lnSpc>
                <a:spcPts val="3437"/>
              </a:lnSpc>
            </a:pPr>
            <a:r>
              <a:rPr lang="en-US" sz="2125">
                <a:solidFill>
                  <a:srgbClr val="D6E5EF"/>
                </a:solidFill>
                <a:latin typeface="Source Han Sans JP"/>
                <a:ea typeface="Source Han Sans JP"/>
                <a:cs typeface="Source Han Sans JP"/>
                <a:sym typeface="Source Han Sans JP"/>
              </a:rPr>
              <a:t>Rain significantly affects accident severity/frequency.</a:t>
            </a:r>
          </a:p>
        </p:txBody>
      </p:sp>
      <p:grpSp>
        <p:nvGrpSpPr>
          <p:cNvPr name="Group 22" id="22"/>
          <p:cNvGrpSpPr/>
          <p:nvPr/>
        </p:nvGrpSpPr>
        <p:grpSpPr>
          <a:xfrm rot="0">
            <a:off x="956816" y="6010126"/>
            <a:ext cx="7087492" cy="341710"/>
            <a:chOff x="0" y="0"/>
            <a:chExt cx="9449990" cy="455613"/>
          </a:xfrm>
        </p:grpSpPr>
        <p:sp>
          <p:nvSpPr>
            <p:cNvPr name="Freeform 23" id="23"/>
            <p:cNvSpPr/>
            <p:nvPr/>
          </p:nvSpPr>
          <p:spPr>
            <a:xfrm flipH="false" flipV="false" rot="0">
              <a:off x="0" y="0"/>
              <a:ext cx="9450070" cy="455676"/>
            </a:xfrm>
            <a:custGeom>
              <a:avLst/>
              <a:gdLst/>
              <a:ahLst/>
              <a:cxnLst/>
              <a:rect r="r" b="b" t="t" l="l"/>
              <a:pathLst>
                <a:path h="455676" w="9450070">
                  <a:moveTo>
                    <a:pt x="0" y="54737"/>
                  </a:moveTo>
                  <a:cubicBezTo>
                    <a:pt x="0" y="24511"/>
                    <a:pt x="24511" y="0"/>
                    <a:pt x="54737" y="0"/>
                  </a:cubicBezTo>
                  <a:lnTo>
                    <a:pt x="9395333" y="0"/>
                  </a:lnTo>
                  <a:cubicBezTo>
                    <a:pt x="9425559" y="0"/>
                    <a:pt x="9450070" y="24511"/>
                    <a:pt x="9450070" y="54737"/>
                  </a:cubicBezTo>
                  <a:lnTo>
                    <a:pt x="9450070" y="400939"/>
                  </a:lnTo>
                  <a:cubicBezTo>
                    <a:pt x="9450070" y="431165"/>
                    <a:pt x="9425559" y="455676"/>
                    <a:pt x="9395333" y="455676"/>
                  </a:cubicBezTo>
                  <a:lnTo>
                    <a:pt x="54737" y="455676"/>
                  </a:lnTo>
                  <a:cubicBezTo>
                    <a:pt x="24511" y="455676"/>
                    <a:pt x="0" y="431165"/>
                    <a:pt x="0" y="400939"/>
                  </a:cubicBezTo>
                  <a:close/>
                </a:path>
              </a:pathLst>
            </a:custGeom>
            <a:solidFill>
              <a:srgbClr val="444752"/>
            </a:solidFill>
          </p:spPr>
        </p:sp>
      </p:grpSp>
      <p:grpSp>
        <p:nvGrpSpPr>
          <p:cNvPr name="Group 24" id="24"/>
          <p:cNvGrpSpPr/>
          <p:nvPr/>
        </p:nvGrpSpPr>
        <p:grpSpPr>
          <a:xfrm rot="0">
            <a:off x="956816" y="6010126"/>
            <a:ext cx="5315545" cy="341710"/>
            <a:chOff x="0" y="0"/>
            <a:chExt cx="7087393" cy="455613"/>
          </a:xfrm>
        </p:grpSpPr>
        <p:sp>
          <p:nvSpPr>
            <p:cNvPr name="Freeform 25" id="25" descr="preencoded.png"/>
            <p:cNvSpPr/>
            <p:nvPr/>
          </p:nvSpPr>
          <p:spPr>
            <a:xfrm flipH="false" flipV="false" rot="0">
              <a:off x="0" y="0"/>
              <a:ext cx="7087362" cy="455676"/>
            </a:xfrm>
            <a:custGeom>
              <a:avLst/>
              <a:gdLst/>
              <a:ahLst/>
              <a:cxnLst/>
              <a:rect r="r" b="b" t="t" l="l"/>
              <a:pathLst>
                <a:path h="455676" w="7087362">
                  <a:moveTo>
                    <a:pt x="0" y="0"/>
                  </a:moveTo>
                  <a:lnTo>
                    <a:pt x="7087362" y="0"/>
                  </a:lnTo>
                  <a:lnTo>
                    <a:pt x="7087362" y="455676"/>
                  </a:lnTo>
                  <a:lnTo>
                    <a:pt x="0" y="455676"/>
                  </a:lnTo>
                  <a:lnTo>
                    <a:pt x="0" y="0"/>
                  </a:lnTo>
                  <a:close/>
                </a:path>
              </a:pathLst>
            </a:custGeom>
            <a:blipFill>
              <a:blip r:embed="rId4"/>
              <a:stretch>
                <a:fillRect l="0" t="-179" r="0" b="-165"/>
              </a:stretch>
            </a:blipFill>
          </p:spPr>
        </p:sp>
      </p:grpSp>
      <p:sp>
        <p:nvSpPr>
          <p:cNvPr name="TextBox 26" id="26"/>
          <p:cNvSpPr txBox="true"/>
          <p:nvPr/>
        </p:nvSpPr>
        <p:spPr>
          <a:xfrm rot="0">
            <a:off x="8249245" y="6067276"/>
            <a:ext cx="723900" cy="284560"/>
          </a:xfrm>
          <a:prstGeom prst="rect">
            <a:avLst/>
          </a:prstGeom>
        </p:spPr>
        <p:txBody>
          <a:bodyPr anchor="t" rtlCol="false" tIns="0" lIns="0" bIns="0" rIns="0">
            <a:spAutoFit/>
          </a:bodyPr>
          <a:lstStyle/>
          <a:p>
            <a:pPr algn="l">
              <a:lnSpc>
                <a:spcPts val="2687"/>
              </a:lnSpc>
            </a:pPr>
            <a:r>
              <a:rPr lang="en-US" sz="2687">
                <a:solidFill>
                  <a:srgbClr val="D6E5EF"/>
                </a:solidFill>
                <a:latin typeface="Lora"/>
                <a:ea typeface="Lora"/>
                <a:cs typeface="Lora"/>
                <a:sym typeface="Lora"/>
              </a:rPr>
              <a:t>9/12</a:t>
            </a:r>
          </a:p>
        </p:txBody>
      </p:sp>
      <p:sp>
        <p:nvSpPr>
          <p:cNvPr name="TextBox 27" id="27"/>
          <p:cNvSpPr txBox="true"/>
          <p:nvPr/>
        </p:nvSpPr>
        <p:spPr>
          <a:xfrm rot="0">
            <a:off x="956816" y="6674346"/>
            <a:ext cx="3216474" cy="421035"/>
          </a:xfrm>
          <a:prstGeom prst="rect">
            <a:avLst/>
          </a:prstGeom>
        </p:spPr>
        <p:txBody>
          <a:bodyPr anchor="t" rtlCol="false" tIns="0" lIns="0" bIns="0" rIns="0">
            <a:spAutoFit/>
          </a:bodyPr>
          <a:lstStyle/>
          <a:p>
            <a:pPr algn="l">
              <a:lnSpc>
                <a:spcPts val="3124"/>
              </a:lnSpc>
            </a:pPr>
            <a:r>
              <a:rPr lang="en-US" sz="2499">
                <a:solidFill>
                  <a:srgbClr val="D6E5EF"/>
                </a:solidFill>
                <a:latin typeface="Lora"/>
                <a:ea typeface="Lora"/>
                <a:cs typeface="Lora"/>
                <a:sym typeface="Lora"/>
              </a:rPr>
              <a:t>Road Features</a:t>
            </a:r>
          </a:p>
        </p:txBody>
      </p:sp>
      <p:sp>
        <p:nvSpPr>
          <p:cNvPr name="TextBox 28" id="28"/>
          <p:cNvSpPr txBox="true"/>
          <p:nvPr/>
        </p:nvSpPr>
        <p:spPr>
          <a:xfrm rot="0">
            <a:off x="956816" y="7173665"/>
            <a:ext cx="8016329" cy="960536"/>
          </a:xfrm>
          <a:prstGeom prst="rect">
            <a:avLst/>
          </a:prstGeom>
        </p:spPr>
        <p:txBody>
          <a:bodyPr anchor="t" rtlCol="false" tIns="0" lIns="0" bIns="0" rIns="0">
            <a:spAutoFit/>
          </a:bodyPr>
          <a:lstStyle/>
          <a:p>
            <a:pPr algn="l">
              <a:lnSpc>
                <a:spcPts val="3437"/>
              </a:lnSpc>
            </a:pPr>
            <a:r>
              <a:rPr lang="en-US" sz="2125">
                <a:solidFill>
                  <a:srgbClr val="D6E5EF"/>
                </a:solidFill>
                <a:latin typeface="Source Han Sans JP"/>
                <a:ea typeface="Source Han Sans JP"/>
                <a:cs typeface="Source Han Sans JP"/>
                <a:sym typeface="Source Han Sans JP"/>
              </a:rPr>
              <a:t>Features like Junction, Crossing, and Traffic Signal significantly impact severity.</a:t>
            </a:r>
          </a:p>
        </p:txBody>
      </p:sp>
      <p:grpSp>
        <p:nvGrpSpPr>
          <p:cNvPr name="Group 29" id="29"/>
          <p:cNvGrpSpPr/>
          <p:nvPr/>
        </p:nvGrpSpPr>
        <p:grpSpPr>
          <a:xfrm rot="0">
            <a:off x="9314855" y="6010126"/>
            <a:ext cx="6438602" cy="341710"/>
            <a:chOff x="0" y="0"/>
            <a:chExt cx="8584803" cy="455613"/>
          </a:xfrm>
        </p:grpSpPr>
        <p:sp>
          <p:nvSpPr>
            <p:cNvPr name="Freeform 30" id="30"/>
            <p:cNvSpPr/>
            <p:nvPr/>
          </p:nvSpPr>
          <p:spPr>
            <a:xfrm flipH="false" flipV="false" rot="0">
              <a:off x="0" y="0"/>
              <a:ext cx="8584819" cy="455676"/>
            </a:xfrm>
            <a:custGeom>
              <a:avLst/>
              <a:gdLst/>
              <a:ahLst/>
              <a:cxnLst/>
              <a:rect r="r" b="b" t="t" l="l"/>
              <a:pathLst>
                <a:path h="455676" w="8584819">
                  <a:moveTo>
                    <a:pt x="0" y="54737"/>
                  </a:moveTo>
                  <a:cubicBezTo>
                    <a:pt x="0" y="24511"/>
                    <a:pt x="24511" y="0"/>
                    <a:pt x="54737" y="0"/>
                  </a:cubicBezTo>
                  <a:lnTo>
                    <a:pt x="8530082" y="0"/>
                  </a:lnTo>
                  <a:cubicBezTo>
                    <a:pt x="8560308" y="0"/>
                    <a:pt x="8584819" y="24511"/>
                    <a:pt x="8584819" y="54737"/>
                  </a:cubicBezTo>
                  <a:lnTo>
                    <a:pt x="8584819" y="400939"/>
                  </a:lnTo>
                  <a:cubicBezTo>
                    <a:pt x="8584819" y="431165"/>
                    <a:pt x="8560308" y="455676"/>
                    <a:pt x="8530082" y="455676"/>
                  </a:cubicBezTo>
                  <a:lnTo>
                    <a:pt x="54737" y="455676"/>
                  </a:lnTo>
                  <a:cubicBezTo>
                    <a:pt x="24511" y="455676"/>
                    <a:pt x="0" y="431165"/>
                    <a:pt x="0" y="400939"/>
                  </a:cubicBezTo>
                  <a:close/>
                </a:path>
              </a:pathLst>
            </a:custGeom>
            <a:solidFill>
              <a:srgbClr val="444752"/>
            </a:solidFill>
          </p:spPr>
        </p:sp>
      </p:grpSp>
      <p:grpSp>
        <p:nvGrpSpPr>
          <p:cNvPr name="Group 31" id="31"/>
          <p:cNvGrpSpPr/>
          <p:nvPr/>
        </p:nvGrpSpPr>
        <p:grpSpPr>
          <a:xfrm rot="0">
            <a:off x="9314855" y="6010126"/>
            <a:ext cx="6438602" cy="341710"/>
            <a:chOff x="0" y="0"/>
            <a:chExt cx="8584803" cy="455613"/>
          </a:xfrm>
        </p:grpSpPr>
        <p:sp>
          <p:nvSpPr>
            <p:cNvPr name="Freeform 32" id="32" descr="preencoded.png"/>
            <p:cNvSpPr/>
            <p:nvPr/>
          </p:nvSpPr>
          <p:spPr>
            <a:xfrm flipH="false" flipV="false" rot="0">
              <a:off x="0" y="0"/>
              <a:ext cx="8584819" cy="455676"/>
            </a:xfrm>
            <a:custGeom>
              <a:avLst/>
              <a:gdLst/>
              <a:ahLst/>
              <a:cxnLst/>
              <a:rect r="r" b="b" t="t" l="l"/>
              <a:pathLst>
                <a:path h="455676" w="8584819">
                  <a:moveTo>
                    <a:pt x="0" y="0"/>
                  </a:moveTo>
                  <a:lnTo>
                    <a:pt x="8584819" y="0"/>
                  </a:lnTo>
                  <a:lnTo>
                    <a:pt x="8584819" y="455676"/>
                  </a:lnTo>
                  <a:lnTo>
                    <a:pt x="0" y="455676"/>
                  </a:lnTo>
                  <a:lnTo>
                    <a:pt x="0" y="0"/>
                  </a:lnTo>
                  <a:close/>
                </a:path>
              </a:pathLst>
            </a:custGeom>
            <a:blipFill>
              <a:blip r:embed="rId5"/>
              <a:stretch>
                <a:fillRect l="0" t="-171" r="0" b="-158"/>
              </a:stretch>
            </a:blipFill>
          </p:spPr>
        </p:sp>
      </p:grpSp>
      <p:sp>
        <p:nvSpPr>
          <p:cNvPr name="TextBox 33" id="33"/>
          <p:cNvSpPr txBox="true"/>
          <p:nvPr/>
        </p:nvSpPr>
        <p:spPr>
          <a:xfrm rot="0">
            <a:off x="15958394" y="6067276"/>
            <a:ext cx="1372791" cy="284560"/>
          </a:xfrm>
          <a:prstGeom prst="rect">
            <a:avLst/>
          </a:prstGeom>
        </p:spPr>
        <p:txBody>
          <a:bodyPr anchor="t" rtlCol="false" tIns="0" lIns="0" bIns="0" rIns="0">
            <a:spAutoFit/>
          </a:bodyPr>
          <a:lstStyle/>
          <a:p>
            <a:pPr algn="l">
              <a:lnSpc>
                <a:spcPts val="2687"/>
              </a:lnSpc>
            </a:pPr>
            <a:r>
              <a:rPr lang="en-US" sz="2687">
                <a:solidFill>
                  <a:srgbClr val="D6E5EF"/>
                </a:solidFill>
                <a:latin typeface="Lora"/>
                <a:ea typeface="Lora"/>
                <a:cs typeface="Lora"/>
                <a:sym typeface="Lora"/>
              </a:rPr>
              <a:t>p=0.1493</a:t>
            </a:r>
          </a:p>
        </p:txBody>
      </p:sp>
      <p:sp>
        <p:nvSpPr>
          <p:cNvPr name="TextBox 34" id="34"/>
          <p:cNvSpPr txBox="true"/>
          <p:nvPr/>
        </p:nvSpPr>
        <p:spPr>
          <a:xfrm rot="0">
            <a:off x="9314855" y="6674346"/>
            <a:ext cx="3216474" cy="421035"/>
          </a:xfrm>
          <a:prstGeom prst="rect">
            <a:avLst/>
          </a:prstGeom>
        </p:spPr>
        <p:txBody>
          <a:bodyPr anchor="t" rtlCol="false" tIns="0" lIns="0" bIns="0" rIns="0">
            <a:spAutoFit/>
          </a:bodyPr>
          <a:lstStyle/>
          <a:p>
            <a:pPr algn="l">
              <a:lnSpc>
                <a:spcPts val="3124"/>
              </a:lnSpc>
            </a:pPr>
            <a:r>
              <a:rPr lang="en-US" sz="2499">
                <a:solidFill>
                  <a:srgbClr val="D6E5EF"/>
                </a:solidFill>
                <a:latin typeface="Lora"/>
                <a:ea typeface="Lora"/>
                <a:cs typeface="Lora"/>
                <a:sym typeface="Lora"/>
              </a:rPr>
              <a:t>Weather Severity</a:t>
            </a:r>
          </a:p>
        </p:txBody>
      </p:sp>
      <p:sp>
        <p:nvSpPr>
          <p:cNvPr name="TextBox 35" id="35"/>
          <p:cNvSpPr txBox="true"/>
          <p:nvPr/>
        </p:nvSpPr>
        <p:spPr>
          <a:xfrm rot="0">
            <a:off x="9314855" y="7173665"/>
            <a:ext cx="8016329" cy="960536"/>
          </a:xfrm>
          <a:prstGeom prst="rect">
            <a:avLst/>
          </a:prstGeom>
        </p:spPr>
        <p:txBody>
          <a:bodyPr anchor="t" rtlCol="false" tIns="0" lIns="0" bIns="0" rIns="0">
            <a:spAutoFit/>
          </a:bodyPr>
          <a:lstStyle/>
          <a:p>
            <a:pPr algn="l">
              <a:lnSpc>
                <a:spcPts val="3437"/>
              </a:lnSpc>
            </a:pPr>
            <a:r>
              <a:rPr lang="en-US" sz="2125">
                <a:solidFill>
                  <a:srgbClr val="D6E5EF"/>
                </a:solidFill>
                <a:latin typeface="Source Han Sans JP"/>
                <a:ea typeface="Source Han Sans JP"/>
                <a:cs typeface="Source Han Sans JP"/>
                <a:sym typeface="Source Han Sans JP"/>
              </a:rPr>
              <a:t>No significant difference in mean severity between "Clear" and "Rain" conditions.</a:t>
            </a:r>
          </a:p>
        </p:txBody>
      </p:sp>
      <p:sp>
        <p:nvSpPr>
          <p:cNvPr name="TextBox 36" id="36"/>
          <p:cNvSpPr txBox="true"/>
          <p:nvPr/>
        </p:nvSpPr>
        <p:spPr>
          <a:xfrm rot="0">
            <a:off x="956816" y="8355955"/>
            <a:ext cx="16374367" cy="960536"/>
          </a:xfrm>
          <a:prstGeom prst="rect">
            <a:avLst/>
          </a:prstGeom>
        </p:spPr>
        <p:txBody>
          <a:bodyPr anchor="t" rtlCol="false" tIns="0" lIns="0" bIns="0" rIns="0">
            <a:spAutoFit/>
          </a:bodyPr>
          <a:lstStyle/>
          <a:p>
            <a:pPr algn="l">
              <a:lnSpc>
                <a:spcPts val="3437"/>
              </a:lnSpc>
            </a:pPr>
            <a:r>
              <a:rPr lang="en-US" sz="2125">
                <a:solidFill>
                  <a:srgbClr val="D6E5EF"/>
                </a:solidFill>
                <a:latin typeface="Source Han Sans JP"/>
                <a:ea typeface="Source Han Sans JP"/>
                <a:cs typeface="Source Han Sans JP"/>
                <a:sym typeface="Source Han Sans JP"/>
              </a:rPr>
              <a:t>Only two hypotheses (Weather Conditions on Severity and Humidity Correlation) were proven false, indicating complexity in environmental factors.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DAG3hPgVjyo</dc:identifier>
  <dcterms:modified xsi:type="dcterms:W3CDTF">2011-08-01T06:04:30Z</dcterms:modified>
  <cp:revision>1</cp:revision>
  <dc:title>Applied linear regression for more complex imputation of specific missing values.</dc:title>
</cp:coreProperties>
</file>